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tags/tag4.xml" ContentType="application/vnd.openxmlformats-officedocument.presentationml.tags+xml"/>
  <Override PartName="/ppt/notesSlides/notesSlide45.xml" ContentType="application/vnd.openxmlformats-officedocument.presentationml.notesSlide+xml"/>
  <Override PartName="/ppt/tags/tag5.xml" ContentType="application/vnd.openxmlformats-officedocument.presentationml.tags+xml"/>
  <Override PartName="/ppt/notesSlides/notesSlide46.xml" ContentType="application/vnd.openxmlformats-officedocument.presentationml.notesSlide+xml"/>
  <Override PartName="/ppt/tags/tag6.xml" ContentType="application/vnd.openxmlformats-officedocument.presentationml.tags+xml"/>
  <Override PartName="/ppt/notesSlides/notesSlide47.xml" ContentType="application/vnd.openxmlformats-officedocument.presentationml.notesSlide+xml"/>
  <Override PartName="/ppt/tags/tag7.xml" ContentType="application/vnd.openxmlformats-officedocument.presentationml.tags+xml"/>
  <Override PartName="/ppt/notesSlides/notesSlide48.xml" ContentType="application/vnd.openxmlformats-officedocument.presentationml.notesSlide+xml"/>
  <Override PartName="/ppt/tags/tag8.xml" ContentType="application/vnd.openxmlformats-officedocument.presentationml.tags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2" r:id="rId1"/>
  </p:sldMasterIdLst>
  <p:notesMasterIdLst>
    <p:notesMasterId r:id="rId57"/>
  </p:notesMasterIdLst>
  <p:handoutMasterIdLst>
    <p:handoutMasterId r:id="rId58"/>
  </p:handoutMasterIdLst>
  <p:sldIdLst>
    <p:sldId id="256" r:id="rId2"/>
    <p:sldId id="340" r:id="rId3"/>
    <p:sldId id="341" r:id="rId4"/>
    <p:sldId id="349" r:id="rId5"/>
    <p:sldId id="350" r:id="rId6"/>
    <p:sldId id="351" r:id="rId7"/>
    <p:sldId id="352" r:id="rId8"/>
    <p:sldId id="390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91" r:id="rId17"/>
    <p:sldId id="363" r:id="rId18"/>
    <p:sldId id="364" r:id="rId19"/>
    <p:sldId id="365" r:id="rId20"/>
    <p:sldId id="366" r:id="rId21"/>
    <p:sldId id="367" r:id="rId22"/>
    <p:sldId id="369" r:id="rId23"/>
    <p:sldId id="370" r:id="rId24"/>
    <p:sldId id="371" r:id="rId25"/>
    <p:sldId id="372" r:id="rId26"/>
    <p:sldId id="373" r:id="rId27"/>
    <p:sldId id="374" r:id="rId28"/>
    <p:sldId id="398" r:id="rId29"/>
    <p:sldId id="397" r:id="rId30"/>
    <p:sldId id="396" r:id="rId31"/>
    <p:sldId id="395" r:id="rId32"/>
    <p:sldId id="375" r:id="rId33"/>
    <p:sldId id="376" r:id="rId34"/>
    <p:sldId id="377" r:id="rId35"/>
    <p:sldId id="378" r:id="rId36"/>
    <p:sldId id="379" r:id="rId37"/>
    <p:sldId id="380" r:id="rId38"/>
    <p:sldId id="381" r:id="rId39"/>
    <p:sldId id="382" r:id="rId40"/>
    <p:sldId id="383" r:id="rId41"/>
    <p:sldId id="384" r:id="rId42"/>
    <p:sldId id="385" r:id="rId43"/>
    <p:sldId id="386" r:id="rId44"/>
    <p:sldId id="387" r:id="rId45"/>
    <p:sldId id="388" r:id="rId46"/>
    <p:sldId id="392" r:id="rId47"/>
    <p:sldId id="393" r:id="rId48"/>
    <p:sldId id="394" r:id="rId49"/>
    <p:sldId id="347" r:id="rId50"/>
    <p:sldId id="389" r:id="rId51"/>
    <p:sldId id="339" r:id="rId52"/>
    <p:sldId id="342" r:id="rId53"/>
    <p:sldId id="343" r:id="rId54"/>
    <p:sldId id="344" r:id="rId55"/>
    <p:sldId id="345" r:id="rId56"/>
  </p:sldIdLst>
  <p:sldSz cx="9144000" cy="6858000" type="screen4x3"/>
  <p:notesSz cx="6858000" cy="9144000"/>
  <p:custDataLst>
    <p:tags r:id="rId5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elle Huffaker" initials="MH" lastIdx="6" clrIdx="0">
    <p:extLst>
      <p:ext uri="{19B8F6BF-5375-455C-9EA6-DF929625EA0E}">
        <p15:presenceInfo xmlns:p15="http://schemas.microsoft.com/office/powerpoint/2012/main" userId="cf2b33889abc169d" providerId="Windows Live"/>
      </p:ext>
    </p:extLst>
  </p:cmAuthor>
  <p:cmAuthor id="2" name="Deborah Chilcoat" initials="DC" lastIdx="1" clrIdx="1">
    <p:extLst>
      <p:ext uri="{19B8F6BF-5375-455C-9EA6-DF929625EA0E}">
        <p15:presenceInfo xmlns:p15="http://schemas.microsoft.com/office/powerpoint/2012/main" userId="Deborah Chilcoa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B9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4" autoAdjust="0"/>
    <p:restoredTop sz="84503" autoAdjust="0"/>
  </p:normalViewPr>
  <p:slideViewPr>
    <p:cSldViewPr snapToGrid="0" snapToObjects="1">
      <p:cViewPr varScale="1">
        <p:scale>
          <a:sx n="92" d="100"/>
          <a:sy n="92" d="100"/>
        </p:scale>
        <p:origin x="134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88"/>
    </p:cViewPr>
  </p:sorterViewPr>
  <p:notesViewPr>
    <p:cSldViewPr snapToGrid="0" snapToObjects="1">
      <p:cViewPr varScale="1">
        <p:scale>
          <a:sx n="78" d="100"/>
          <a:sy n="78" d="100"/>
        </p:scale>
        <p:origin x="1950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918A9-6795-5641-9C98-44AC751FCDB4}" type="datetimeFigureOut">
              <a:rPr lang="en-US" smtClean="0"/>
              <a:t>1/26/2021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0D5F6-241B-8548-8B33-A4EEDD500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467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13679-58A8-544A-9F12-7B1D60D5354F}" type="datetimeFigureOut">
              <a:rPr lang="en-US" smtClean="0"/>
              <a:t>1/26/2021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58F2-B676-7846-94B2-C531CA2787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85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std/hpv/treatment.htm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3488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514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baseline="0" dirty="0"/>
              <a:t>Facilitator Note: Rectal infections may or may not have symptoms. If there are symptoms, these could include unusual discharge, anal itching, soreness, bleeding, and painful bowel movements. </a:t>
            </a:r>
            <a:endParaRPr lang="en-US" i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8428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435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064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Facilitator Note: Syphilis is also known as the great imitator, because the symptoms</a:t>
            </a:r>
            <a:r>
              <a:rPr lang="en-US" baseline="0" dirty="0"/>
              <a:t> sometimes appear to be something other than what they are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9542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Facilitator Note: Chancre</a:t>
            </a:r>
            <a:r>
              <a:rPr lang="en-US" baseline="0" dirty="0"/>
              <a:t> is pronounced “shanker”.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070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853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6474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6089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Facilitator Note: Although there are no slides dedicated to Hepatitis B, be prepared to provide some information and answer participants' questions.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70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4993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3803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0153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8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932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956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2409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3634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Centers for Disease Control and Prevention. (2017). Human papillomavirus (HPV) treatment and care. Retrieved from 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https://www.cdc.gov/std/hpv/treatment.htm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0109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8431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618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6900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7686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2111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338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3051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6572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684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6203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8313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24581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75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5108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71875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517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8568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0895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02116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22327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31736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00076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31210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59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309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Facilitator Note: Be prepared to respond to questions about current rates of STIs.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601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Rectal chla</a:t>
            </a:r>
            <a:r>
              <a:rPr lang="en-US" i="0" baseline="0" dirty="0"/>
              <a:t>mydia often has no symptoms, but can sometimes cause rectal pain, discharge and bleeding.</a:t>
            </a:r>
            <a:endParaRPr lang="en-US" i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690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Facilitator Note: Be prepared to respond to questions about each of these complications.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406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398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_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6718 OICA PowerPointTemplate_Slides3.jpg">
            <a:extLst>
              <a:ext uri="{FF2B5EF4-FFF2-40B4-BE49-F238E27FC236}">
                <a16:creationId xmlns="" xmlns:a16="http://schemas.microsoft.com/office/drawing/2014/main" id="{9C37F711-8ED1-40BD-A604-2A5837B9E2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E65E57C1-5F9C-43E8-9FB8-2F4D6FA23D49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="" xmlns:a16="http://schemas.microsoft.com/office/drawing/2014/main" id="{A42D75C6-4D4A-4F9B-A021-C41C4E0D10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8174114" cy="4164070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25000"/>
              </a:lnSpc>
              <a:spcAft>
                <a:spcPts val="300"/>
              </a:spcAft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25000"/>
              </a:lnSpc>
              <a:spcAft>
                <a:spcPts val="3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25000"/>
              </a:lnSpc>
              <a:spcAft>
                <a:spcPts val="3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25000"/>
              </a:lnSpc>
              <a:spcAft>
                <a:spcPts val="300"/>
              </a:spcAft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="" xmlns:a16="http://schemas.microsoft.com/office/drawing/2014/main" id="{B7C5EF8E-8963-4A6C-ADD1-D42235A74C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46FF4A8-9CA0-4E2D-969D-45B1915DE8C1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2019 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34170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718 OICA PowerPointTemplate_Slides7.jpg">
            <a:extLst>
              <a:ext uri="{FF2B5EF4-FFF2-40B4-BE49-F238E27FC236}">
                <a16:creationId xmlns="" xmlns:a16="http://schemas.microsoft.com/office/drawing/2014/main" id="{A1C968B6-C22A-4C56-9B06-4C8AF30DB2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1F372C5F-7162-4723-9DA8-3A5C995BCEE4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 dirty="0"/>
          </a:p>
        </p:txBody>
      </p:sp>
      <p:sp>
        <p:nvSpPr>
          <p:cNvPr id="15" name="Text Placeholder 16">
            <a:extLst>
              <a:ext uri="{FF2B5EF4-FFF2-40B4-BE49-F238E27FC236}">
                <a16:creationId xmlns="" xmlns:a16="http://schemas.microsoft.com/office/drawing/2014/main" id="{8EE85ECB-D9EA-49AD-B3E2-84F06FF55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467776"/>
            <a:ext cx="3872228" cy="3714786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="" xmlns:a16="http://schemas.microsoft.com/office/drawing/2014/main" id="{CC4CF1A3-96CB-402F-BD0B-F9EF03ECE2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1322" y="2467776"/>
            <a:ext cx="3872228" cy="3714787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="" xmlns:a16="http://schemas.microsoft.com/office/drawing/2014/main" id="{66A76B98-0FD4-457C-A4E4-A3238EDE7E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538" y="1884362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18" name="Text Placeholder 2">
            <a:extLst>
              <a:ext uri="{FF2B5EF4-FFF2-40B4-BE49-F238E27FC236}">
                <a16:creationId xmlns="" xmlns:a16="http://schemas.microsoft.com/office/drawing/2014/main" id="{73C6707A-16E3-4D3D-B46B-3228257897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1322" y="1883004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10" name="Text Placeholder 18">
            <a:extLst>
              <a:ext uri="{FF2B5EF4-FFF2-40B4-BE49-F238E27FC236}">
                <a16:creationId xmlns="" xmlns:a16="http://schemas.microsoft.com/office/drawing/2014/main" id="{0D24FEB1-D8AE-415A-8F62-C63C4789A1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FAAC84E-53BE-4C00-B3C7-C12F701526B5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2019 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68017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6718 OICA PowerPointTemplate_Slides3.jpg">
            <a:extLst>
              <a:ext uri="{FF2B5EF4-FFF2-40B4-BE49-F238E27FC236}">
                <a16:creationId xmlns="" xmlns:a16="http://schemas.microsoft.com/office/drawing/2014/main" id="{9C37F711-8ED1-40BD-A604-2A5837B9E2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E65E57C1-5F9C-43E8-9FB8-2F4D6FA23D49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="" xmlns:a16="http://schemas.microsoft.com/office/drawing/2014/main" id="{8A073AE1-6F46-4D8F-A6A1-A8FDA25BC2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467776"/>
            <a:ext cx="3872228" cy="3714786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25000"/>
              </a:lnSpc>
              <a:spcAft>
                <a:spcPts val="300"/>
              </a:spcAft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25000"/>
              </a:lnSpc>
              <a:spcAft>
                <a:spcPts val="3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25000"/>
              </a:lnSpc>
              <a:spcAft>
                <a:spcPts val="3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25000"/>
              </a:lnSpc>
              <a:spcAft>
                <a:spcPts val="300"/>
              </a:spcAft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="" xmlns:a16="http://schemas.microsoft.com/office/drawing/2014/main" id="{36A0EA7A-0909-4B7F-AD01-B656FBAADB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1322" y="2467776"/>
            <a:ext cx="3872228" cy="3714787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5BC0EEA-540B-4EC9-B1DC-48A0C2F575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538" y="1884362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="" xmlns:a16="http://schemas.microsoft.com/office/drawing/2014/main" id="{48E80634-D8C3-40D0-9F9A-EE2834D0E9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1322" y="1883004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11" name="Text Placeholder 18">
            <a:extLst>
              <a:ext uri="{FF2B5EF4-FFF2-40B4-BE49-F238E27FC236}">
                <a16:creationId xmlns="" xmlns:a16="http://schemas.microsoft.com/office/drawing/2014/main" id="{C15B01BB-60C6-4F02-9CAA-12ADA5CB34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0B1DFF9-1DAA-4324-BDFE-5D4CF2F6BE00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2019 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5419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_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6718 OICA PowerPointTemplate_Slides4.jpg">
            <a:extLst>
              <a:ext uri="{FF2B5EF4-FFF2-40B4-BE49-F238E27FC236}">
                <a16:creationId xmlns="" xmlns:a16="http://schemas.microsoft.com/office/drawing/2014/main" id="{68476154-2EF0-4F03-B555-0F77E894D5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39A6C414-5FA0-4674-85F9-2FE48C69E7FF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 dirty="0"/>
          </a:p>
        </p:txBody>
      </p:sp>
      <p:sp>
        <p:nvSpPr>
          <p:cNvPr id="14" name="Text Placeholder 18">
            <a:extLst>
              <a:ext uri="{FF2B5EF4-FFF2-40B4-BE49-F238E27FC236}">
                <a16:creationId xmlns="" xmlns:a16="http://schemas.microsoft.com/office/drawing/2014/main" id="{E97589EA-3895-41F7-BDAD-4BC68753F9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="" xmlns:a16="http://schemas.microsoft.com/office/drawing/2014/main" id="{9824CFA3-26EC-43B8-8196-53CFA82FB3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8174114" cy="4164070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4EF5613-8FF3-4C65-AEB4-CCE178B76DFB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2019 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30331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6718 OICA PowerPointTemplate_Slides4.jpg">
            <a:extLst>
              <a:ext uri="{FF2B5EF4-FFF2-40B4-BE49-F238E27FC236}">
                <a16:creationId xmlns="" xmlns:a16="http://schemas.microsoft.com/office/drawing/2014/main" id="{4C0B71C2-A40E-420D-A7E7-08876FB7FC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56BEB90C-440A-4515-B96E-71F1A63CE46B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 dirty="0"/>
          </a:p>
        </p:txBody>
      </p:sp>
      <p:sp>
        <p:nvSpPr>
          <p:cNvPr id="20" name="Text Placeholder 16">
            <a:extLst>
              <a:ext uri="{FF2B5EF4-FFF2-40B4-BE49-F238E27FC236}">
                <a16:creationId xmlns="" xmlns:a16="http://schemas.microsoft.com/office/drawing/2014/main" id="{53677AC5-7EE0-4027-9FE2-7606EE16D3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467776"/>
            <a:ext cx="3872228" cy="3714786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="" xmlns:a16="http://schemas.microsoft.com/office/drawing/2014/main" id="{ED0E757F-5469-43D2-903F-98B8307AF7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1322" y="2467776"/>
            <a:ext cx="3872228" cy="3714787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="" xmlns:a16="http://schemas.microsoft.com/office/drawing/2014/main" id="{3CC57D7B-7098-4726-8A99-BDE39B3F26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538" y="1884362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23" name="Text Placeholder 2">
            <a:extLst>
              <a:ext uri="{FF2B5EF4-FFF2-40B4-BE49-F238E27FC236}">
                <a16:creationId xmlns="" xmlns:a16="http://schemas.microsoft.com/office/drawing/2014/main" id="{481E0155-A782-4388-9C24-A3895920A6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1322" y="1883004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10" name="Text Placeholder 18">
            <a:extLst>
              <a:ext uri="{FF2B5EF4-FFF2-40B4-BE49-F238E27FC236}">
                <a16:creationId xmlns="" xmlns:a16="http://schemas.microsoft.com/office/drawing/2014/main" id="{0F7A2D37-9A8B-447C-9C64-FAAF631560D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8B025B8-766C-43B6-A99F-ECA2F0328CD0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2019 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09447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_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6718 OICA PowerPointTemplate_Slides5.jpg">
            <a:extLst>
              <a:ext uri="{FF2B5EF4-FFF2-40B4-BE49-F238E27FC236}">
                <a16:creationId xmlns="" xmlns:a16="http://schemas.microsoft.com/office/drawing/2014/main" id="{FB387C2A-8C70-4251-A6BF-BC951F079D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1E8AE02E-DF9B-43E3-BB68-38674FCAECF7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 dirty="0"/>
          </a:p>
        </p:txBody>
      </p:sp>
      <p:sp>
        <p:nvSpPr>
          <p:cNvPr id="16" name="Text Placeholder 16">
            <a:extLst>
              <a:ext uri="{FF2B5EF4-FFF2-40B4-BE49-F238E27FC236}">
                <a16:creationId xmlns="" xmlns:a16="http://schemas.microsoft.com/office/drawing/2014/main" id="{6603654A-4183-4FBF-BE96-5D5414B258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8174114" cy="4164070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="" xmlns:a16="http://schemas.microsoft.com/office/drawing/2014/main" id="{ADDC6475-81C3-4336-8E64-FD172E5B12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35C91D6-6546-45A1-9AC2-7A23447EA202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2019 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63543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6718 OICA PowerPointTemplate_Slides5.jpg">
            <a:extLst>
              <a:ext uri="{FF2B5EF4-FFF2-40B4-BE49-F238E27FC236}">
                <a16:creationId xmlns="" xmlns:a16="http://schemas.microsoft.com/office/drawing/2014/main" id="{389B2A3A-BB0C-44A0-9E20-82DFF91E52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="" xmlns:a16="http://schemas.microsoft.com/office/drawing/2014/main" id="{79EB5F59-FAA2-4A96-8DFE-76F836BE9DA1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 dirty="0"/>
          </a:p>
        </p:txBody>
      </p:sp>
      <p:sp>
        <p:nvSpPr>
          <p:cNvPr id="24" name="Text Placeholder 16">
            <a:extLst>
              <a:ext uri="{FF2B5EF4-FFF2-40B4-BE49-F238E27FC236}">
                <a16:creationId xmlns="" xmlns:a16="http://schemas.microsoft.com/office/drawing/2014/main" id="{15C95F20-AAF4-46FE-84CD-56ACE4369D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467776"/>
            <a:ext cx="3872228" cy="3714786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ext Placeholder 16">
            <a:extLst>
              <a:ext uri="{FF2B5EF4-FFF2-40B4-BE49-F238E27FC236}">
                <a16:creationId xmlns="" xmlns:a16="http://schemas.microsoft.com/office/drawing/2014/main" id="{A48DAD91-D0BA-4873-A318-BB5A5DD069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1322" y="2467776"/>
            <a:ext cx="3872228" cy="3714787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="" xmlns:a16="http://schemas.microsoft.com/office/drawing/2014/main" id="{6600A1D0-22AC-4C79-A536-7678434D21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538" y="1884362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27" name="Text Placeholder 2">
            <a:extLst>
              <a:ext uri="{FF2B5EF4-FFF2-40B4-BE49-F238E27FC236}">
                <a16:creationId xmlns="" xmlns:a16="http://schemas.microsoft.com/office/drawing/2014/main" id="{B6D7E356-6AFD-4A16-A7FF-2F99C74DCF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1322" y="1883004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10" name="Text Placeholder 18">
            <a:extLst>
              <a:ext uri="{FF2B5EF4-FFF2-40B4-BE49-F238E27FC236}">
                <a16:creationId xmlns="" xmlns:a16="http://schemas.microsoft.com/office/drawing/2014/main" id="{9B28D35A-B32C-4FEC-BAEC-B0D944346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882BEB3-1E23-45FB-BB30-BFDA1A5CBC11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2019 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99508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_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718 OICA PowerPointTemplate_Slides6.jpg">
            <a:extLst>
              <a:ext uri="{FF2B5EF4-FFF2-40B4-BE49-F238E27FC236}">
                <a16:creationId xmlns="" xmlns:a16="http://schemas.microsoft.com/office/drawing/2014/main" id="{E30E7729-F8B7-47B7-82E3-0B05030035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4536402C-5664-403E-8F75-90B1FEAAD506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 dirty="0"/>
          </a:p>
        </p:txBody>
      </p:sp>
      <p:sp>
        <p:nvSpPr>
          <p:cNvPr id="10" name="Text Placeholder 16">
            <a:extLst>
              <a:ext uri="{FF2B5EF4-FFF2-40B4-BE49-F238E27FC236}">
                <a16:creationId xmlns="" xmlns:a16="http://schemas.microsoft.com/office/drawing/2014/main" id="{2D2927BF-D57A-413B-A498-2F1F1BBB20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8174114" cy="4164070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="" xmlns:a16="http://schemas.microsoft.com/office/drawing/2014/main" id="{882243AB-79D7-4611-B6D3-CFDBB8482C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224D2223-A56D-44E4-B366-39B43FB90E2A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2019 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00087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718 OICA PowerPointTemplate_Slides6.jpg">
            <a:extLst>
              <a:ext uri="{FF2B5EF4-FFF2-40B4-BE49-F238E27FC236}">
                <a16:creationId xmlns="" xmlns:a16="http://schemas.microsoft.com/office/drawing/2014/main" id="{D2035EFA-1346-405F-8585-4963AA8451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C67D5E94-A360-4DAB-B60E-CC6BBC352BEB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 dirty="0"/>
          </a:p>
        </p:txBody>
      </p:sp>
      <p:sp>
        <p:nvSpPr>
          <p:cNvPr id="15" name="Text Placeholder 16">
            <a:extLst>
              <a:ext uri="{FF2B5EF4-FFF2-40B4-BE49-F238E27FC236}">
                <a16:creationId xmlns="" xmlns:a16="http://schemas.microsoft.com/office/drawing/2014/main" id="{17D5503C-0F77-4782-9EBA-B7A8DFEA63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467776"/>
            <a:ext cx="3872228" cy="3714786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="" xmlns:a16="http://schemas.microsoft.com/office/drawing/2014/main" id="{E69F1DC2-04DC-41AD-B559-DCD7A4C74E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1322" y="2467776"/>
            <a:ext cx="3872228" cy="3714787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="" xmlns:a16="http://schemas.microsoft.com/office/drawing/2014/main" id="{20C8219C-B4F1-483F-9091-8C4B8065F04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538" y="1884362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18" name="Text Placeholder 2">
            <a:extLst>
              <a:ext uri="{FF2B5EF4-FFF2-40B4-BE49-F238E27FC236}">
                <a16:creationId xmlns="" xmlns:a16="http://schemas.microsoft.com/office/drawing/2014/main" id="{B97557B1-9C54-4B6E-B395-974749AA05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1322" y="1883004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10" name="Text Placeholder 18">
            <a:extLst>
              <a:ext uri="{FF2B5EF4-FFF2-40B4-BE49-F238E27FC236}">
                <a16:creationId xmlns="" xmlns:a16="http://schemas.microsoft.com/office/drawing/2014/main" id="{64752F4B-8F64-4865-9E0D-5F9C33504E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017B311-9010-4BCB-B724-6D8EF112D310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2019 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9057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_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718 OICA PowerPointTemplate_Slides7.jpg">
            <a:extLst>
              <a:ext uri="{FF2B5EF4-FFF2-40B4-BE49-F238E27FC236}">
                <a16:creationId xmlns="" xmlns:a16="http://schemas.microsoft.com/office/drawing/2014/main" id="{200CA6E0-CD9D-484A-AEA2-E78351D4F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792968D-D763-4F8A-BC86-D49C025FADD3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 dirty="0"/>
          </a:p>
        </p:txBody>
      </p:sp>
      <p:sp>
        <p:nvSpPr>
          <p:cNvPr id="10" name="Text Placeholder 16">
            <a:extLst>
              <a:ext uri="{FF2B5EF4-FFF2-40B4-BE49-F238E27FC236}">
                <a16:creationId xmlns="" xmlns:a16="http://schemas.microsoft.com/office/drawing/2014/main" id="{1AEEC340-075D-4149-A39E-AD9DD9DA59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8174114" cy="4164070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="" xmlns:a16="http://schemas.microsoft.com/office/drawing/2014/main" id="{AD452CDD-9829-49FD-8615-A1D95FACB96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2A4C3BC-096D-443E-954D-F8AF90A7D890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2019 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1306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6AE6C2C4-81FF-4C7E-84F6-C18FC658F42D}"/>
              </a:ext>
            </a:extLst>
          </p:cNvPr>
          <p:cNvSpPr txBox="1">
            <a:spLocks/>
          </p:cNvSpPr>
          <p:nvPr userDrawn="1"/>
        </p:nvSpPr>
        <p:spPr>
          <a:xfrm>
            <a:off x="1647057" y="500063"/>
            <a:ext cx="6868294" cy="125490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ea typeface="Arial" charset="0"/>
                <a:cs typeface="Arial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11587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30" r:id="rId2"/>
    <p:sldLayoutId id="2147483724" r:id="rId3"/>
    <p:sldLayoutId id="2147483725" r:id="rId4"/>
    <p:sldLayoutId id="2147483726" r:id="rId5"/>
    <p:sldLayoutId id="2147483727" r:id="rId6"/>
    <p:sldLayoutId id="2147483732" r:id="rId7"/>
    <p:sldLayoutId id="2147483733" r:id="rId8"/>
    <p:sldLayoutId id="2147483734" r:id="rId9"/>
    <p:sldLayoutId id="2147483735" r:id="rId10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hiv/basics/transmission.html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nnF_Xko1hFs?feature=oembed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Yu82TFo6j94?feature=oembed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gettested.cdc.gov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6718 OICA PowerPointTemplate_Slid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idx="4294967295"/>
          </p:nvPr>
        </p:nvSpPr>
        <p:spPr>
          <a:xfrm>
            <a:off x="0" y="2770207"/>
            <a:ext cx="9144000" cy="78680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Sexually Transmitted Infections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58540" y="5869172"/>
            <a:ext cx="3285460" cy="786809"/>
          </a:xfrm>
          <a:prstGeom prst="rect">
            <a:avLst/>
          </a:prstGeom>
          <a:solidFill>
            <a:srgbClr val="94B93D"/>
          </a:solidFill>
          <a:ln>
            <a:noFill/>
          </a:ln>
          <a:effectLst>
            <a:outerShdw dist="50800" dir="5400000" algn="ctr" rotWithShape="0">
              <a:srgbClr val="94B93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BA4B3B5-8D94-4BDE-AC59-46824FBC61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Sometimes called: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Clap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Dose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Strain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Gleet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Drip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The Whites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7FB452A6-3FDF-434E-9D60-1E0AB2F2B7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Gonorrhea</a:t>
            </a:r>
          </a:p>
        </p:txBody>
      </p:sp>
    </p:spTree>
    <p:extLst>
      <p:ext uri="{BB962C8B-B14F-4D97-AF65-F5344CB8AC3E}">
        <p14:creationId xmlns:p14="http://schemas.microsoft.com/office/powerpoint/2010/main" val="234152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25F8D2F-93DF-4F58-BDE5-ACAE4A2C07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Usually have symptoms</a:t>
            </a:r>
          </a:p>
          <a:p>
            <a:r>
              <a:rPr lang="en-US" dirty="0"/>
              <a:t>Discharge from penis</a:t>
            </a:r>
          </a:p>
          <a:p>
            <a:r>
              <a:rPr lang="en-US" dirty="0"/>
              <a:t>Burning when urinating</a:t>
            </a:r>
          </a:p>
          <a:p>
            <a:r>
              <a:rPr lang="en-US" dirty="0"/>
              <a:t>Painful or swollen testicles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93F8490-B956-40EF-A6BF-0E029FB7D5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Most have </a:t>
            </a:r>
            <a:r>
              <a:rPr lang="en-US" b="1" dirty="0"/>
              <a:t>NO</a:t>
            </a:r>
            <a:r>
              <a:rPr lang="en-US" dirty="0"/>
              <a:t> symptoms</a:t>
            </a:r>
          </a:p>
          <a:p>
            <a:r>
              <a:rPr lang="en-US" dirty="0"/>
              <a:t>Increased vaginal discharge</a:t>
            </a:r>
          </a:p>
          <a:p>
            <a:r>
              <a:rPr lang="en-US" dirty="0"/>
              <a:t>Pain or burning when urinating</a:t>
            </a:r>
          </a:p>
          <a:p>
            <a:r>
              <a:rPr lang="en-US" dirty="0"/>
              <a:t>Bleeding between periods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DB2E223-720D-4084-94F3-53CE505F56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who have a Penis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AF877E57-CFCE-403C-926C-790DA8B63C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1321" y="1883004"/>
            <a:ext cx="4254523" cy="409575"/>
          </a:xfrm>
        </p:spPr>
        <p:txBody>
          <a:bodyPr/>
          <a:lstStyle/>
          <a:p>
            <a:r>
              <a:rPr lang="en-US" dirty="0"/>
              <a:t>People who have a Uterus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E7A5496D-7D00-4662-A799-5F655720EB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Symptoms of Gonorrhea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="" xmlns:a16="http://schemas.microsoft.com/office/drawing/2014/main" id="{8DB69348-4F2B-4CEA-B99E-49352CD6B66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22325"/>
            <a:ext cx="0" cy="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Symptoms of Gonorrhea</a:t>
            </a:r>
          </a:p>
        </p:txBody>
      </p:sp>
    </p:spTree>
    <p:extLst>
      <p:ext uri="{BB962C8B-B14F-4D97-AF65-F5344CB8AC3E}">
        <p14:creationId xmlns:p14="http://schemas.microsoft.com/office/powerpoint/2010/main" val="731694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E2A9BB0-B1C4-4180-B6AA-367D270B26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Serious infection of genitals and other organs</a:t>
            </a:r>
          </a:p>
          <a:p>
            <a:r>
              <a:rPr lang="en-US" dirty="0"/>
              <a:t>Serious infection of joints, heart valves, or brain</a:t>
            </a:r>
          </a:p>
          <a:p>
            <a:r>
              <a:rPr lang="en-US" dirty="0"/>
              <a:t>Pelvic Inflammatory Disease (PID)</a:t>
            </a:r>
          </a:p>
          <a:p>
            <a:r>
              <a:rPr lang="en-US" dirty="0"/>
              <a:t>Sterility</a:t>
            </a:r>
          </a:p>
          <a:p>
            <a:r>
              <a:rPr lang="en-US" dirty="0"/>
              <a:t>Untreated gonorrhea can cause serious and permanent health problems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BED12136-584B-4853-8AFE-7F36B63D9C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Complications of Gonorrhea</a:t>
            </a:r>
          </a:p>
        </p:txBody>
      </p:sp>
    </p:spTree>
    <p:extLst>
      <p:ext uri="{BB962C8B-B14F-4D97-AF65-F5344CB8AC3E}">
        <p14:creationId xmlns:p14="http://schemas.microsoft.com/office/powerpoint/2010/main" val="3900699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CA671A3F-F9B5-4C72-A89F-43731CE907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Abstinence</a:t>
            </a:r>
          </a:p>
          <a:p>
            <a:r>
              <a:rPr lang="en-US" dirty="0"/>
              <a:t>Condoms</a:t>
            </a:r>
          </a:p>
          <a:p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="" xmlns:a16="http://schemas.microsoft.com/office/drawing/2014/main" id="{04C90DFE-08EE-4454-85A8-6A89ED4205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Antibiotics</a:t>
            </a:r>
          </a:p>
          <a:p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="" xmlns:a16="http://schemas.microsoft.com/office/drawing/2014/main" id="{87C9B273-77DE-4CC0-B2CA-AC0A11FD8B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Prevention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="" xmlns:a16="http://schemas.microsoft.com/office/drawing/2014/main" id="{7A996B05-54A3-49C9-8337-CC126F743E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05F83FF-BCEF-4830-B41D-3010063E32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Gonorrhea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CAAFF7-CE8B-42A3-88EF-2BDD1F7701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833" y="3429000"/>
            <a:ext cx="4109717" cy="2739811"/>
          </a:xfrm>
          <a:prstGeom prst="rect">
            <a:avLst/>
          </a:prstGeom>
        </p:spPr>
      </p:pic>
      <p:sp>
        <p:nvSpPr>
          <p:cNvPr id="2" name="Title 1" hidden="1">
            <a:extLst>
              <a:ext uri="{FF2B5EF4-FFF2-40B4-BE49-F238E27FC236}">
                <a16:creationId xmlns="" xmlns:a16="http://schemas.microsoft.com/office/drawing/2014/main" id="{2E19E01D-F8FB-449B-8A1A-AFB79F2F7F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22325"/>
            <a:ext cx="0" cy="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Gonorrhea</a:t>
            </a:r>
          </a:p>
        </p:txBody>
      </p:sp>
    </p:spTree>
    <p:extLst>
      <p:ext uri="{BB962C8B-B14F-4D97-AF65-F5344CB8AC3E}">
        <p14:creationId xmlns:p14="http://schemas.microsoft.com/office/powerpoint/2010/main" val="2623043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EC0324A-DFFB-4DF6-AA8F-44300F5FF0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Syphilis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3EC960EA-FD35-42E1-887F-4DFB823312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Sometimes called:</a:t>
            </a:r>
          </a:p>
          <a:p>
            <a:pPr lvl="1"/>
            <a:r>
              <a:rPr lang="en-US" dirty="0"/>
              <a:t>Bad Blood</a:t>
            </a:r>
          </a:p>
          <a:p>
            <a:pPr lvl="1"/>
            <a:r>
              <a:rPr lang="en-US" dirty="0"/>
              <a:t>Pox</a:t>
            </a:r>
          </a:p>
          <a:p>
            <a:pPr lvl="1"/>
            <a:r>
              <a:rPr lang="en-US" dirty="0"/>
              <a:t>Zipper cut</a:t>
            </a:r>
          </a:p>
          <a:p>
            <a:pPr lvl="1"/>
            <a:r>
              <a:rPr lang="en-US" dirty="0" err="1"/>
              <a:t>Lues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r>
              <a:rPr lang="en-US" dirty="0"/>
              <a:t>Can cause infections in people and fetuses during pregnancy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513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00289E7B-B2F3-4A1C-9D90-8D2B2C2E2B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 painless sore called a chancre located on the genitals, lips, anus, or other areas of direct contact</a:t>
            </a:r>
          </a:p>
          <a:p>
            <a:r>
              <a:rPr lang="en-US" dirty="0"/>
              <a:t>The chancre will last 1-5 weeks and heal without treatment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09479A55-E2E1-4A0E-92E5-1F66CEB277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Symptoms of Syphilis</a:t>
            </a:r>
          </a:p>
        </p:txBody>
      </p:sp>
    </p:spTree>
    <p:extLst>
      <p:ext uri="{BB962C8B-B14F-4D97-AF65-F5344CB8AC3E}">
        <p14:creationId xmlns:p14="http://schemas.microsoft.com/office/powerpoint/2010/main" val="1769299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00289E7B-B2F3-4A1C-9D90-8D2B2C2E2B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Skin rash</a:t>
            </a:r>
          </a:p>
          <a:p>
            <a:r>
              <a:rPr lang="en-US" dirty="0"/>
              <a:t>Mild fever, headache, sore throat</a:t>
            </a:r>
          </a:p>
          <a:p>
            <a:r>
              <a:rPr lang="en-US" dirty="0"/>
              <a:t>Fatigue, swollen lymph nodes</a:t>
            </a:r>
          </a:p>
          <a:p>
            <a:r>
              <a:rPr lang="en-US" dirty="0"/>
              <a:t>Patchy hair loss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09479A55-E2E1-4A0E-92E5-1F66CEB277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Symptoms of Syphilis</a:t>
            </a:r>
          </a:p>
        </p:txBody>
      </p:sp>
    </p:spTree>
    <p:extLst>
      <p:ext uri="{BB962C8B-B14F-4D97-AF65-F5344CB8AC3E}">
        <p14:creationId xmlns:p14="http://schemas.microsoft.com/office/powerpoint/2010/main" val="1879782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1067872-282E-4D76-86AA-69BC27755A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If left untreated, syphilis can cause:</a:t>
            </a:r>
          </a:p>
          <a:p>
            <a:r>
              <a:rPr lang="en-US" dirty="0"/>
              <a:t>Infection of brain or heart</a:t>
            </a:r>
          </a:p>
          <a:p>
            <a:r>
              <a:rPr lang="en-US" dirty="0"/>
              <a:t>Infection of the fetus in the uterus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52C80E65-D8E1-4326-ACFA-E3361B812C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Complications of Syphilis</a:t>
            </a:r>
          </a:p>
        </p:txBody>
      </p:sp>
    </p:spTree>
    <p:extLst>
      <p:ext uri="{BB962C8B-B14F-4D97-AF65-F5344CB8AC3E}">
        <p14:creationId xmlns:p14="http://schemas.microsoft.com/office/powerpoint/2010/main" val="596438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781BD8DE-98E4-44F4-82CF-6E0891F67B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Abstinence</a:t>
            </a:r>
          </a:p>
          <a:p>
            <a:r>
              <a:rPr lang="en-US" dirty="0"/>
              <a:t>Condoms</a:t>
            </a:r>
          </a:p>
          <a:p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="" xmlns:a16="http://schemas.microsoft.com/office/drawing/2014/main" id="{BF573D39-4316-43E7-8BC8-D9B057057E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Antibiotics</a:t>
            </a:r>
          </a:p>
          <a:p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="" xmlns:a16="http://schemas.microsoft.com/office/drawing/2014/main" id="{2584207F-4268-40BB-8A0C-9BD6D03F36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Prevention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="" xmlns:a16="http://schemas.microsoft.com/office/drawing/2014/main" id="{613A096B-A5CB-47E0-8310-0FF34C7DB1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441C8F6-9D1F-4EAC-9FD6-3D6F9EFD1D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Syphilis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2E7BF77-E1AF-4640-B625-C8948E51E4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322" y="3601286"/>
            <a:ext cx="3871912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80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C63FA60-D1D8-482C-9F17-EC3A9C48C2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Genital Herpes</a:t>
            </a:r>
          </a:p>
          <a:p>
            <a:r>
              <a:rPr lang="en-US" dirty="0"/>
              <a:t>Human Papillomavirus (HPV)</a:t>
            </a:r>
          </a:p>
          <a:p>
            <a:r>
              <a:rPr lang="en-US" dirty="0"/>
              <a:t>Hepatitis B</a:t>
            </a:r>
          </a:p>
          <a:p>
            <a:r>
              <a:rPr lang="en-US" dirty="0"/>
              <a:t>Human Immunodeficiency Virus (HIV)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531A1FC3-5E93-445E-B828-CA69CD6767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STIs Caused By Viruses</a:t>
            </a:r>
          </a:p>
        </p:txBody>
      </p:sp>
    </p:spTree>
    <p:extLst>
      <p:ext uri="{BB962C8B-B14F-4D97-AF65-F5344CB8AC3E}">
        <p14:creationId xmlns:p14="http://schemas.microsoft.com/office/powerpoint/2010/main" val="2564808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AD578C50-EBE1-4990-B114-F3501978D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4890845" cy="4164070"/>
          </a:xfrm>
        </p:spPr>
        <p:txBody>
          <a:bodyPr/>
          <a:lstStyle/>
          <a:p>
            <a:r>
              <a:rPr lang="en-US" dirty="0"/>
              <a:t>Anyone can get an STI.</a:t>
            </a:r>
          </a:p>
          <a:p>
            <a:r>
              <a:rPr lang="en-US" dirty="0"/>
              <a:t>Many STIs have no symptoms.</a:t>
            </a:r>
          </a:p>
          <a:p>
            <a:r>
              <a:rPr lang="en-US" dirty="0"/>
              <a:t>All STIs can be treated, but not all can be cured.</a:t>
            </a:r>
          </a:p>
          <a:p>
            <a:r>
              <a:rPr lang="en-US" dirty="0"/>
              <a:t>STIs can occur more than once.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41DFE41-1E49-4695-945D-1991AE3A9B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Things to Remember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CD3FE07-7B48-4FB8-B02B-AEFEDA1A7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1514" y="2039512"/>
            <a:ext cx="2762034" cy="41430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5109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F44B72E-AB5C-4FAE-A0E3-B557A7FBBD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Symptoms of Genital Herpes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705EB115-2028-4866-A60D-134E63347A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Most people with herpes experience no or very mild symptoms</a:t>
            </a:r>
          </a:p>
          <a:p>
            <a:r>
              <a:rPr lang="en-US" dirty="0"/>
              <a:t>Itching and burning</a:t>
            </a:r>
          </a:p>
          <a:p>
            <a:r>
              <a:rPr lang="en-US" dirty="0"/>
              <a:t>Small red blisters</a:t>
            </a:r>
          </a:p>
          <a:p>
            <a:r>
              <a:rPr lang="en-US" dirty="0"/>
              <a:t>Fever, headache, or muscle aches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296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FAA9031-9481-403F-8ABB-839406BEAD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Symptoms of Genital Herpes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34163FD9-20A7-461B-A94F-A68B6C1979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Pain in legs, buttocks, or genitals</a:t>
            </a:r>
          </a:p>
          <a:p>
            <a:r>
              <a:rPr lang="en-US" dirty="0"/>
              <a:t>Feeling of pressure in abdomen</a:t>
            </a:r>
          </a:p>
          <a:p>
            <a:r>
              <a:rPr lang="en-US" dirty="0"/>
              <a:t>Painful or difficult urination</a:t>
            </a:r>
          </a:p>
          <a:p>
            <a:r>
              <a:rPr lang="en-US" dirty="0"/>
              <a:t>Swollen glands in groin area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9467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F74B4C24-00FF-4A4E-A694-9BBA40C349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Herpes can be passed by an infected sex partner who does not have a visible sore.</a:t>
            </a:r>
          </a:p>
          <a:p>
            <a:r>
              <a:rPr lang="en-US" dirty="0"/>
              <a:t>Can be passed from mother to baby.</a:t>
            </a:r>
          </a:p>
          <a:p>
            <a:pPr lvl="1"/>
            <a:r>
              <a:rPr lang="en-US" dirty="0"/>
              <a:t>Risk is highest if mother is having first outbreak.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29BCABC3-2C79-4E40-85D5-234D4C9384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Complications of Genital Herpes</a:t>
            </a:r>
          </a:p>
        </p:txBody>
      </p:sp>
    </p:spTree>
    <p:extLst>
      <p:ext uri="{BB962C8B-B14F-4D97-AF65-F5344CB8AC3E}">
        <p14:creationId xmlns:p14="http://schemas.microsoft.com/office/powerpoint/2010/main" val="2164725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0AFF39C8-2094-4E9F-8145-E3646AA771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Abstinence</a:t>
            </a:r>
          </a:p>
          <a:p>
            <a:r>
              <a:rPr lang="en-US" dirty="0"/>
              <a:t>Condoms</a:t>
            </a:r>
          </a:p>
          <a:p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="" xmlns:a16="http://schemas.microsoft.com/office/drawing/2014/main" id="{AB478D7C-3ED2-4B9E-8829-BA142F603F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Medication may:</a:t>
            </a:r>
          </a:p>
          <a:p>
            <a:pPr lvl="1">
              <a:lnSpc>
                <a:spcPct val="114000"/>
              </a:lnSpc>
            </a:pPr>
            <a:r>
              <a:rPr lang="en-US" dirty="0"/>
              <a:t>decrease the pain</a:t>
            </a:r>
          </a:p>
          <a:p>
            <a:pPr lvl="1">
              <a:lnSpc>
                <a:spcPct val="114000"/>
              </a:lnSpc>
            </a:pPr>
            <a:r>
              <a:rPr lang="en-US" dirty="0"/>
              <a:t>decrease the length of outbreaks</a:t>
            </a:r>
          </a:p>
          <a:p>
            <a:pPr lvl="1">
              <a:lnSpc>
                <a:spcPct val="114000"/>
              </a:lnSpc>
            </a:pPr>
            <a:r>
              <a:rPr lang="en-US" dirty="0"/>
              <a:t>decrease the frequency of outbreaks</a:t>
            </a:r>
          </a:p>
          <a:p>
            <a:r>
              <a:rPr lang="en-US" dirty="0"/>
              <a:t>Medication cannot cure herpes</a:t>
            </a:r>
          </a:p>
          <a:p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="" xmlns:a16="http://schemas.microsoft.com/office/drawing/2014/main" id="{F20A43D4-9357-41BD-8E18-D8E766D10E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Prevention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AC9FC9BA-CDE0-4E65-BE86-D2833A03C1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10B34002-2230-4109-9483-AC5CC855F0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Genital Herpes</a:t>
            </a:r>
          </a:p>
        </p:txBody>
      </p:sp>
    </p:spTree>
    <p:extLst>
      <p:ext uri="{BB962C8B-B14F-4D97-AF65-F5344CB8AC3E}">
        <p14:creationId xmlns:p14="http://schemas.microsoft.com/office/powerpoint/2010/main" val="16508853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EA8E1337-AB2C-45F1-951C-F0E7C84BE1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There are many strains of HPV. Some can cause cancer and others can cause genital warts.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3B4C8EF2-9EE6-42EA-9AFC-B73847F5D5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Human Papillomavirus (HPV)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41E28E5-31E9-4834-A6DE-C68F0CA33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446" y="3512937"/>
            <a:ext cx="4004441" cy="266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92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D87650A-9067-40BE-8A76-7EBFE45C9B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44273" y="2018494"/>
            <a:ext cx="3109273" cy="4164070"/>
          </a:xfrm>
        </p:spPr>
        <p:txBody>
          <a:bodyPr/>
          <a:lstStyle/>
          <a:p>
            <a:r>
              <a:rPr lang="en-US" dirty="0"/>
              <a:t>May have no symptoms, yet could have complications later</a:t>
            </a:r>
          </a:p>
          <a:p>
            <a:r>
              <a:rPr lang="en-US" dirty="0"/>
              <a:t>Warts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038E9923-7DC3-45D1-AD9F-18D3B991EB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Symptoms of HPV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F4E7AD1-B67D-418D-86C9-F6A519DA0D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590"/>
          <a:stretch/>
        </p:blipFill>
        <p:spPr>
          <a:xfrm>
            <a:off x="490453" y="2102636"/>
            <a:ext cx="4770539" cy="26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2370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F0FE5F8-67F9-4259-8D23-D58A26E389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Complications of HPV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74FF146-E52D-4570-911E-194B0F20DB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35972" y="2018494"/>
            <a:ext cx="4628593" cy="4164070"/>
          </a:xfrm>
        </p:spPr>
        <p:txBody>
          <a:bodyPr/>
          <a:lstStyle/>
          <a:p>
            <a:r>
              <a:rPr lang="en-US" dirty="0"/>
              <a:t>Cancers of the: </a:t>
            </a:r>
          </a:p>
          <a:p>
            <a:pPr lvl="1"/>
            <a:r>
              <a:rPr lang="en-US" dirty="0"/>
              <a:t>Cervix </a:t>
            </a:r>
          </a:p>
          <a:p>
            <a:pPr lvl="1"/>
            <a:r>
              <a:rPr lang="en-US" dirty="0"/>
              <a:t>Vulva </a:t>
            </a:r>
          </a:p>
          <a:p>
            <a:pPr lvl="1"/>
            <a:r>
              <a:rPr lang="en-US" dirty="0"/>
              <a:t>Anus</a:t>
            </a:r>
          </a:p>
          <a:p>
            <a:pPr lvl="1"/>
            <a:r>
              <a:rPr lang="en-US" dirty="0"/>
              <a:t>Penis</a:t>
            </a:r>
          </a:p>
          <a:p>
            <a:pPr lvl="1"/>
            <a:r>
              <a:rPr lang="en-US" dirty="0"/>
              <a:t>Mouth and throat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D74FF41-9C32-4475-A7DE-6ADA5E64C8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23" b="11344"/>
          <a:stretch/>
        </p:blipFill>
        <p:spPr>
          <a:xfrm>
            <a:off x="479435" y="2103735"/>
            <a:ext cx="3314800" cy="407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5523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="" xmlns:a16="http://schemas.microsoft.com/office/drawing/2014/main" id="{396D687A-0829-43EC-8D11-EC44BCF803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Abstinence</a:t>
            </a:r>
          </a:p>
          <a:p>
            <a:r>
              <a:rPr lang="en-US" dirty="0"/>
              <a:t>Condoms</a:t>
            </a:r>
          </a:p>
          <a:p>
            <a:r>
              <a:rPr lang="en-US" dirty="0"/>
              <a:t>Two vaccines approved by the Food &amp; Drug Administration</a:t>
            </a:r>
          </a:p>
          <a:p>
            <a:pPr lvl="1"/>
            <a:r>
              <a:rPr lang="en-US" dirty="0"/>
              <a:t>Recommended for all genders</a:t>
            </a:r>
          </a:p>
          <a:p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="" xmlns:a16="http://schemas.microsoft.com/office/drawing/2014/main" id="{B2813353-DAF4-468F-A988-AF611C12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Prescription medication</a:t>
            </a:r>
          </a:p>
          <a:p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="" xmlns:a16="http://schemas.microsoft.com/office/drawing/2014/main" id="{4387F489-67D7-4575-A236-92F46931C6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Prevention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="" xmlns:a16="http://schemas.microsoft.com/office/drawing/2014/main" id="{D00651E2-95E7-470D-A700-3078847917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BF64F74E-96F1-4568-B5E2-813F97383C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HPV</a:t>
            </a:r>
          </a:p>
        </p:txBody>
      </p:sp>
      <p:sp>
        <p:nvSpPr>
          <p:cNvPr id="11" name="Title 10" hidden="1">
            <a:extLst>
              <a:ext uri="{FF2B5EF4-FFF2-40B4-BE49-F238E27FC236}">
                <a16:creationId xmlns="" xmlns:a16="http://schemas.microsoft.com/office/drawing/2014/main" id="{540C6944-F623-46BD-8852-A2A5411E776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22325"/>
            <a:ext cx="1828800" cy="0"/>
          </a:xfrm>
          <a:noFill/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HPV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CB26ACA-C17D-4ADA-AACA-E753EFEE9B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44" r="11045"/>
          <a:stretch/>
        </p:blipFill>
        <p:spPr>
          <a:xfrm>
            <a:off x="4824214" y="3429000"/>
            <a:ext cx="3786127" cy="257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2267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Liver infection</a:t>
            </a:r>
          </a:p>
          <a:p>
            <a:r>
              <a:rPr lang="en-US" dirty="0" smtClean="0"/>
              <a:t>Spread through blood, semen</a:t>
            </a:r>
          </a:p>
          <a:p>
            <a:r>
              <a:rPr lang="en-US" dirty="0" smtClean="0"/>
              <a:t>Can spread even if no symptoms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Hepatitis 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771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Often, no symptoms</a:t>
            </a:r>
          </a:p>
          <a:p>
            <a:r>
              <a:rPr lang="en-US" dirty="0" smtClean="0"/>
              <a:t>Fever, fatigue, nausea, abdominal pain, dark urine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Hepatitis </a:t>
            </a:r>
            <a:r>
              <a:rPr lang="en-US" dirty="0"/>
              <a:t>B symptoms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001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C76EE98B-520C-4389-8E6E-4A2771DAC9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Transmission of STIs can be reduced by:</a:t>
            </a:r>
          </a:p>
          <a:p>
            <a:pPr lvl="1"/>
            <a:r>
              <a:rPr lang="en-US" dirty="0"/>
              <a:t>Not having sex; and</a:t>
            </a:r>
          </a:p>
          <a:p>
            <a:pPr lvl="1"/>
            <a:r>
              <a:rPr lang="en-US" dirty="0"/>
              <a:t>Using latex, polyurethane, polyisoprene, or nitrile condoms and, if having oral sex, a dental dam consistently and correctly if you choose to have sex.</a:t>
            </a:r>
          </a:p>
          <a:p>
            <a:r>
              <a:rPr lang="en-US" dirty="0"/>
              <a:t>Being infected with one STI increases the risk for being infected with another </a:t>
            </a:r>
            <a:r>
              <a:rPr lang="en-US" dirty="0" smtClean="0"/>
              <a:t>STI.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DFD3661-A40C-4094-A7D2-B1419BA15C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Things to Remember</a:t>
            </a:r>
          </a:p>
        </p:txBody>
      </p:sp>
    </p:spTree>
    <p:extLst>
      <p:ext uri="{BB962C8B-B14F-4D97-AF65-F5344CB8AC3E}">
        <p14:creationId xmlns:p14="http://schemas.microsoft.com/office/powerpoint/2010/main" val="29446178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Hepatitis B complications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Can become a long-term illness</a:t>
            </a:r>
          </a:p>
          <a:p>
            <a:r>
              <a:rPr lang="en-US" dirty="0" smtClean="0"/>
              <a:t>Hospitalization</a:t>
            </a:r>
          </a:p>
          <a:p>
            <a:r>
              <a:rPr lang="en-US" dirty="0" smtClean="0"/>
              <a:t>Liver cancer</a:t>
            </a:r>
          </a:p>
          <a:p>
            <a:r>
              <a:rPr lang="en-US" dirty="0" smtClean="0"/>
              <a:t>Death</a:t>
            </a:r>
          </a:p>
          <a:p>
            <a:r>
              <a:rPr lang="en-US" dirty="0" smtClean="0"/>
              <a:t>Some people’s bodies clear the virus without treatment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2028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Vaccine</a:t>
            </a:r>
          </a:p>
          <a:p>
            <a:r>
              <a:rPr lang="en-US" dirty="0" smtClean="0"/>
              <a:t>Abstinence</a:t>
            </a:r>
          </a:p>
          <a:p>
            <a:r>
              <a:rPr lang="en-US" dirty="0" smtClean="0"/>
              <a:t>Condoms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Injection of antibodies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Prevention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Hepatitis 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2449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95834813-4DC3-4A1D-902D-256321301F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2300" dirty="0"/>
              <a:t>Destroys the immune system’s ability to fight off infections</a:t>
            </a:r>
          </a:p>
          <a:p>
            <a:pPr>
              <a:lnSpc>
                <a:spcPct val="100000"/>
              </a:lnSpc>
            </a:pPr>
            <a:r>
              <a:rPr lang="en-US" sz="2300" dirty="0"/>
              <a:t>How people get HIV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Unprotected sexual contact with an infected person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Blood, semen, pre-ejaculatory fluid, rectal fluids, vaginal secretions (</a:t>
            </a:r>
            <a:r>
              <a:rPr lang="en-US" dirty="0">
                <a:hlinkClick r:id="rId3"/>
              </a:rPr>
              <a:t>CDC, 2018</a:t>
            </a:r>
            <a:r>
              <a:rPr lang="en-US" dirty="0"/>
              <a:t>)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Direct blood contact of an infected person</a:t>
            </a:r>
          </a:p>
          <a:p>
            <a:pPr lvl="3">
              <a:lnSpc>
                <a:spcPct val="100000"/>
              </a:lnSpc>
            </a:pPr>
            <a:r>
              <a:rPr lang="en-US" dirty="0"/>
              <a:t>Open wounds, etc.</a:t>
            </a:r>
          </a:p>
          <a:p>
            <a:pPr lvl="3">
              <a:lnSpc>
                <a:spcPct val="100000"/>
              </a:lnSpc>
            </a:pPr>
            <a:r>
              <a:rPr lang="en-US" dirty="0"/>
              <a:t>Shared needles: drugs, tattoos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Infected mother to </a:t>
            </a:r>
            <a:r>
              <a:rPr lang="en-US" dirty="0" smtClean="0"/>
              <a:t>baby (rare)</a:t>
            </a:r>
            <a:endParaRPr lang="en-US" dirty="0"/>
          </a:p>
          <a:p>
            <a:pPr lvl="2">
              <a:lnSpc>
                <a:spcPct val="100000"/>
              </a:lnSpc>
            </a:pPr>
            <a:r>
              <a:rPr lang="en-US" dirty="0"/>
              <a:t>In utero, if not treated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Breastmilk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DF730BA7-0E4E-4F99-820B-0DA548A90D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Human Immunodeficiency Virus (HIV)</a:t>
            </a:r>
          </a:p>
        </p:txBody>
      </p:sp>
    </p:spTree>
    <p:extLst>
      <p:ext uri="{BB962C8B-B14F-4D97-AF65-F5344CB8AC3E}">
        <p14:creationId xmlns:p14="http://schemas.microsoft.com/office/powerpoint/2010/main" val="36182449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95834813-4DC3-4A1D-902D-256321301F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The progression of HIV if untreated and the possibility of infecting others through unprotected sex: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DF730BA7-0E4E-4F99-820B-0DA548A90D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Human Immunodeficiency Virus (HIV)</a:t>
            </a:r>
          </a:p>
        </p:txBody>
      </p:sp>
      <p:sp>
        <p:nvSpPr>
          <p:cNvPr id="4" name="AutoShape 13">
            <a:extLst>
              <a:ext uri="{FF2B5EF4-FFF2-40B4-BE49-F238E27FC236}">
                <a16:creationId xmlns="" xmlns:a16="http://schemas.microsoft.com/office/drawing/2014/main" id="{5486E9CD-BCEB-4C3C-82D3-D8533AB8F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829" y="3889425"/>
            <a:ext cx="126866" cy="1399732"/>
          </a:xfrm>
          <a:prstGeom prst="upArrow">
            <a:avLst>
              <a:gd name="adj1" fmla="val 50000"/>
              <a:gd name="adj2" fmla="val 90774"/>
            </a:avLst>
          </a:prstGeom>
          <a:solidFill>
            <a:srgbClr val="B40000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 dirty="0"/>
          </a:p>
        </p:txBody>
      </p:sp>
      <p:sp>
        <p:nvSpPr>
          <p:cNvPr id="5" name="AutoShape 18">
            <a:extLst>
              <a:ext uri="{FF2B5EF4-FFF2-40B4-BE49-F238E27FC236}">
                <a16:creationId xmlns="" xmlns:a16="http://schemas.microsoft.com/office/drawing/2014/main" id="{9F514488-96C2-4E5A-9036-1E70D37AFA3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440328" y="3060348"/>
            <a:ext cx="145653" cy="4425951"/>
          </a:xfrm>
          <a:prstGeom prst="upArrow">
            <a:avLst>
              <a:gd name="adj1" fmla="val 50000"/>
              <a:gd name="adj2" fmla="val 90774"/>
            </a:avLst>
          </a:prstGeom>
          <a:solidFill>
            <a:srgbClr val="B400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en-US" dirty="0"/>
          </a:p>
        </p:txBody>
      </p:sp>
      <p:sp>
        <p:nvSpPr>
          <p:cNvPr id="6" name="AutoShape 23">
            <a:extLst>
              <a:ext uri="{FF2B5EF4-FFF2-40B4-BE49-F238E27FC236}">
                <a16:creationId xmlns="" xmlns:a16="http://schemas.microsoft.com/office/drawing/2014/main" id="{17D34DD4-DC2A-41C5-A64E-BEBB6E768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2558" y="3901914"/>
            <a:ext cx="133635" cy="1348027"/>
          </a:xfrm>
          <a:prstGeom prst="upArrow">
            <a:avLst>
              <a:gd name="adj1" fmla="val 50000"/>
              <a:gd name="adj2" fmla="val 90774"/>
            </a:avLst>
          </a:prstGeom>
          <a:solidFill>
            <a:srgbClr val="B40000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 dirty="0"/>
          </a:p>
        </p:txBody>
      </p:sp>
      <p:sp>
        <p:nvSpPr>
          <p:cNvPr id="9" name="Text Box 39">
            <a:extLst>
              <a:ext uri="{FF2B5EF4-FFF2-40B4-BE49-F238E27FC236}">
                <a16:creationId xmlns="" xmlns:a16="http://schemas.microsoft.com/office/drawing/2014/main" id="{B35919CF-8B31-4490-8386-88E98ED6D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29" y="5779647"/>
            <a:ext cx="2965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dirty="0">
                <a:latin typeface="+mj-lt"/>
                <a:ea typeface="Arial" charset="0"/>
                <a:cs typeface="Arial" charset="0"/>
              </a:rPr>
              <a:t>Capable of Infecting Others</a:t>
            </a:r>
          </a:p>
        </p:txBody>
      </p:sp>
      <p:sp>
        <p:nvSpPr>
          <p:cNvPr id="10" name="Text Box 49">
            <a:extLst>
              <a:ext uri="{FF2B5EF4-FFF2-40B4-BE49-F238E27FC236}">
                <a16:creationId xmlns="" xmlns:a16="http://schemas.microsoft.com/office/drawing/2014/main" id="{08B2DCC9-B2AB-478E-B903-46B719474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2358" y="5272917"/>
            <a:ext cx="320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000" dirty="0">
                <a:latin typeface="+mj-lt"/>
                <a:ea typeface="Arial" charset="0"/>
                <a:cs typeface="Arial" charset="0"/>
              </a:rPr>
              <a:t>Up to 10 Years or Longer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2BF17AB-9D19-416C-8437-DCD01F3286E4}"/>
              </a:ext>
            </a:extLst>
          </p:cNvPr>
          <p:cNvSpPr txBox="1"/>
          <p:nvPr/>
        </p:nvSpPr>
        <p:spPr>
          <a:xfrm>
            <a:off x="1774439" y="3282863"/>
            <a:ext cx="1229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  <a:ea typeface="Arial" charset="0"/>
                <a:cs typeface="Arial" charset="0"/>
              </a:rPr>
              <a:t>Contract HIV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3705814-07C8-4F86-99DD-8188D6D629E2}"/>
              </a:ext>
            </a:extLst>
          </p:cNvPr>
          <p:cNvSpPr txBox="1"/>
          <p:nvPr/>
        </p:nvSpPr>
        <p:spPr>
          <a:xfrm>
            <a:off x="2872457" y="3286396"/>
            <a:ext cx="1464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  <a:ea typeface="Arial" charset="0"/>
                <a:cs typeface="Arial" charset="0"/>
              </a:rPr>
              <a:t>HIV</a:t>
            </a:r>
          </a:p>
          <a:p>
            <a:r>
              <a:rPr lang="en-US" dirty="0">
                <a:latin typeface="+mj-lt"/>
                <a:ea typeface="Arial" charset="0"/>
                <a:cs typeface="Arial" charset="0"/>
              </a:rPr>
              <a:t>Antibodies</a:t>
            </a:r>
          </a:p>
        </p:txBody>
      </p:sp>
      <p:sp>
        <p:nvSpPr>
          <p:cNvPr id="13" name="Text Box 30">
            <a:extLst>
              <a:ext uri="{FF2B5EF4-FFF2-40B4-BE49-F238E27FC236}">
                <a16:creationId xmlns="" xmlns:a16="http://schemas.microsoft.com/office/drawing/2014/main" id="{7FA437B3-6B05-4019-8DE0-4DFFEAF11A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6801" y="3310671"/>
            <a:ext cx="1470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dirty="0">
                <a:latin typeface="+mj-lt"/>
                <a:ea typeface="Arial" charset="0"/>
                <a:cs typeface="Arial" charset="0"/>
              </a:rPr>
              <a:t>HIV-Related Symptoms</a:t>
            </a:r>
          </a:p>
        </p:txBody>
      </p:sp>
      <p:sp>
        <p:nvSpPr>
          <p:cNvPr id="14" name="Text Box 20">
            <a:extLst>
              <a:ext uri="{FF2B5EF4-FFF2-40B4-BE49-F238E27FC236}">
                <a16:creationId xmlns="" xmlns:a16="http://schemas.microsoft.com/office/drawing/2014/main" id="{5B1A287B-0BE8-44FD-854D-CDAF0CAED5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4379" y="5093092"/>
            <a:ext cx="850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dirty="0">
                <a:latin typeface="+mj-lt"/>
                <a:ea typeface="Arial" charset="0"/>
                <a:cs typeface="Arial" charset="0"/>
              </a:rPr>
              <a:t>AIDS?</a:t>
            </a:r>
          </a:p>
        </p:txBody>
      </p:sp>
      <p:sp>
        <p:nvSpPr>
          <p:cNvPr id="15" name="AutoShape 23">
            <a:extLst>
              <a:ext uri="{FF2B5EF4-FFF2-40B4-BE49-F238E27FC236}">
                <a16:creationId xmlns="" xmlns:a16="http://schemas.microsoft.com/office/drawing/2014/main" id="{213A97A7-4DF6-4C49-B014-77F349ED9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8088" y="3896998"/>
            <a:ext cx="133635" cy="1357861"/>
          </a:xfrm>
          <a:prstGeom prst="upArrow">
            <a:avLst>
              <a:gd name="adj1" fmla="val 50000"/>
              <a:gd name="adj2" fmla="val 90774"/>
            </a:avLst>
          </a:prstGeom>
          <a:solidFill>
            <a:srgbClr val="B40000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 dirty="0"/>
          </a:p>
        </p:txBody>
      </p:sp>
      <p:sp>
        <p:nvSpPr>
          <p:cNvPr id="16" name="AutoShape 18">
            <a:extLst>
              <a:ext uri="{FF2B5EF4-FFF2-40B4-BE49-F238E27FC236}">
                <a16:creationId xmlns="" xmlns:a16="http://schemas.microsoft.com/office/drawing/2014/main" id="{45941B82-7541-48FE-B60E-284E5EF1A4E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429998" y="3952762"/>
            <a:ext cx="137246" cy="4396884"/>
          </a:xfrm>
          <a:prstGeom prst="upArrow">
            <a:avLst>
              <a:gd name="adj1" fmla="val 50000"/>
              <a:gd name="adj2" fmla="val 90774"/>
            </a:avLst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43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AFE59B4-F7C5-43C8-B875-284BE96CAB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Most people do not experience symptoms</a:t>
            </a:r>
          </a:p>
          <a:p>
            <a:r>
              <a:rPr lang="en-US" dirty="0"/>
              <a:t>Those who do may have:</a:t>
            </a:r>
          </a:p>
          <a:p>
            <a:pPr lvl="1"/>
            <a:r>
              <a:rPr lang="en-US" dirty="0"/>
              <a:t>Mild fever</a:t>
            </a:r>
          </a:p>
          <a:p>
            <a:pPr lvl="1"/>
            <a:r>
              <a:rPr lang="en-US" dirty="0"/>
              <a:t>Loss of appetite</a:t>
            </a:r>
          </a:p>
          <a:p>
            <a:pPr lvl="1"/>
            <a:r>
              <a:rPr lang="en-US" dirty="0"/>
              <a:t>Skin rash</a:t>
            </a:r>
          </a:p>
          <a:p>
            <a:pPr lvl="1"/>
            <a:r>
              <a:rPr lang="en-US" dirty="0"/>
              <a:t>Lack of energy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A467F185-C5FB-42A7-AABA-274F1A5F05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Symptoms of HIV</a:t>
            </a:r>
          </a:p>
        </p:txBody>
      </p:sp>
    </p:spTree>
    <p:extLst>
      <p:ext uri="{BB962C8B-B14F-4D97-AF65-F5344CB8AC3E}">
        <p14:creationId xmlns:p14="http://schemas.microsoft.com/office/powerpoint/2010/main" val="41650675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849EE69B-0B25-4D0E-B088-F1CAFB9234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HIV Testing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7FDDEDB0-500E-4BDA-9EA7-A556C31447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HIV </a:t>
            </a:r>
            <a:r>
              <a:rPr lang="en-US" dirty="0" smtClean="0"/>
              <a:t>can </a:t>
            </a:r>
            <a:r>
              <a:rPr lang="en-US" dirty="0"/>
              <a:t>be detected by laboratory tests</a:t>
            </a:r>
          </a:p>
          <a:p>
            <a:r>
              <a:rPr lang="en-US" dirty="0" smtClean="0"/>
              <a:t>Can take 3 weeks to 3 months to detect  </a:t>
            </a:r>
            <a:endParaRPr lang="en-US" dirty="0"/>
          </a:p>
          <a:p>
            <a:r>
              <a:rPr lang="en-US" dirty="0"/>
              <a:t>Many clinics provide free and confidential STI and HIV testing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5774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DBD3476F-B2B7-4145-AC21-1BE6F439CD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Abstinence</a:t>
            </a:r>
          </a:p>
          <a:p>
            <a:pPr>
              <a:lnSpc>
                <a:spcPct val="100000"/>
              </a:lnSpc>
            </a:pPr>
            <a:r>
              <a:rPr lang="en-US" dirty="0"/>
              <a:t>Condoms</a:t>
            </a:r>
          </a:p>
          <a:p>
            <a:pPr>
              <a:lnSpc>
                <a:spcPct val="100000"/>
              </a:lnSpc>
            </a:pPr>
            <a:r>
              <a:rPr lang="en-US" dirty="0"/>
              <a:t>Pre-exposure Prophylaxis (PrEP)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="" xmlns:a16="http://schemas.microsoft.com/office/drawing/2014/main" id="{331E9162-2A26-4358-AB6B-A13B78C77E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There is no cure</a:t>
            </a:r>
          </a:p>
          <a:p>
            <a:pPr>
              <a:lnSpc>
                <a:spcPct val="100000"/>
              </a:lnSpc>
            </a:pPr>
            <a:r>
              <a:rPr lang="en-US" dirty="0"/>
              <a:t>Symptoms and opportunistic infections can be treated</a:t>
            </a:r>
          </a:p>
          <a:p>
            <a:pPr>
              <a:lnSpc>
                <a:spcPct val="100000"/>
              </a:lnSpc>
            </a:pPr>
            <a:r>
              <a:rPr lang="en-US" dirty="0"/>
              <a:t>Available for people living with HIV and their partners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="" xmlns:a16="http://schemas.microsoft.com/office/drawing/2014/main" id="{930DB8B3-4E6F-41F0-82F9-0F23ACD240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Prevention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="" xmlns:a16="http://schemas.microsoft.com/office/drawing/2014/main" id="{1A52D941-E44E-40FE-807C-5DF1CB0ACD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183D3A0-D9D8-44D6-99F0-6645C16579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HIV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="" xmlns:a16="http://schemas.microsoft.com/office/drawing/2014/main" id="{D12F0E73-E304-4C46-8142-3E1FB6A02F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95350"/>
            <a:ext cx="0" cy="0"/>
          </a:xfrm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B3DDAE1-19C6-4776-9522-5E915D299563}"/>
              </a:ext>
            </a:extLst>
          </p:cNvPr>
          <p:cNvSpPr txBox="1"/>
          <p:nvPr/>
        </p:nvSpPr>
        <p:spPr>
          <a:xfrm>
            <a:off x="591927" y="5537578"/>
            <a:ext cx="8080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With proper care, HIV can be managed and most people can live a full and healthy life.</a:t>
            </a:r>
          </a:p>
        </p:txBody>
      </p:sp>
    </p:spTree>
    <p:extLst>
      <p:ext uri="{BB962C8B-B14F-4D97-AF65-F5344CB8AC3E}">
        <p14:creationId xmlns:p14="http://schemas.microsoft.com/office/powerpoint/2010/main" val="42770338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521C778-74A6-417F-AF05-4DC1B998C3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6128" y="2018494"/>
            <a:ext cx="3748437" cy="4164070"/>
          </a:xfrm>
        </p:spPr>
        <p:txBody>
          <a:bodyPr/>
          <a:lstStyle/>
          <a:p>
            <a:r>
              <a:rPr lang="en-US" dirty="0"/>
              <a:t>Trichomoniasis</a:t>
            </a:r>
          </a:p>
          <a:p>
            <a:r>
              <a:rPr lang="en-US" dirty="0"/>
              <a:t>Pubic Lice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1298EBE2-6C6A-45F9-BC56-824D56940E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STIs Caused By Parasites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7DFF281-AC61-4708-BA0C-8380487FC9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379"/>
          <a:stretch/>
        </p:blipFill>
        <p:spPr>
          <a:xfrm>
            <a:off x="517802" y="2018494"/>
            <a:ext cx="4054198" cy="393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6774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A54BB9C-4183-4F07-8F9C-646E2C775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Most people will not get symptoms</a:t>
            </a:r>
          </a:p>
          <a:p>
            <a:r>
              <a:rPr lang="en-US" dirty="0"/>
              <a:t>Heavy, yellow-green or gray vaginal discharge</a:t>
            </a:r>
          </a:p>
          <a:p>
            <a:r>
              <a:rPr lang="en-US" dirty="0"/>
              <a:t>Discomfort during intercourse</a:t>
            </a:r>
          </a:p>
          <a:p>
            <a:r>
              <a:rPr lang="en-US" dirty="0"/>
              <a:t>Vaginal odor</a:t>
            </a:r>
          </a:p>
          <a:p>
            <a:r>
              <a:rPr lang="en-US" dirty="0"/>
              <a:t>Painful urination</a:t>
            </a:r>
          </a:p>
          <a:p>
            <a:r>
              <a:rPr lang="en-US" dirty="0"/>
              <a:t>Soreness or irritation of the genitals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6A00CD62-3372-422C-BBB7-28A8BBFB03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Symptoms of Trichomoniasis</a:t>
            </a:r>
          </a:p>
        </p:txBody>
      </p:sp>
    </p:spTree>
    <p:extLst>
      <p:ext uri="{BB962C8B-B14F-4D97-AF65-F5344CB8AC3E}">
        <p14:creationId xmlns:p14="http://schemas.microsoft.com/office/powerpoint/2010/main" val="2129780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6F1E16C-737B-445C-8BFB-D1C6C90962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May increase risk of becoming infected with HIV</a:t>
            </a:r>
          </a:p>
          <a:p>
            <a:r>
              <a:rPr lang="en-US" dirty="0"/>
              <a:t>May cause low birth weight babies</a:t>
            </a:r>
          </a:p>
          <a:p>
            <a:r>
              <a:rPr lang="en-US" dirty="0"/>
              <a:t>May cause premature delivery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1572044A-5D57-4954-A227-E95EBB996B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Complications of Trichomoniasis</a:t>
            </a:r>
          </a:p>
        </p:txBody>
      </p:sp>
    </p:spTree>
    <p:extLst>
      <p:ext uri="{BB962C8B-B14F-4D97-AF65-F5344CB8AC3E}">
        <p14:creationId xmlns:p14="http://schemas.microsoft.com/office/powerpoint/2010/main" val="2620951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0291E5E2-6CD0-409D-BBDD-4339450F7B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STIs Caused By Bacteria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5B59669-4D61-4F73-A922-6B6828B60D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119"/>
          <a:stretch/>
        </p:blipFill>
        <p:spPr>
          <a:xfrm>
            <a:off x="479434" y="2018493"/>
            <a:ext cx="4092566" cy="4093462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AF4FDBBC-68E2-4FCA-9080-075E31739908}"/>
              </a:ext>
            </a:extLst>
          </p:cNvPr>
          <p:cNvSpPr txBox="1">
            <a:spLocks/>
          </p:cNvSpPr>
          <p:nvPr/>
        </p:nvSpPr>
        <p:spPr>
          <a:xfrm>
            <a:off x="4918841" y="2018494"/>
            <a:ext cx="3745725" cy="416407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25000"/>
              </a:lnSpc>
              <a:spcBef>
                <a:spcPts val="750"/>
              </a:spcBef>
              <a:spcAft>
                <a:spcPts val="3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spcAft>
                <a:spcPts val="300"/>
              </a:spcAft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spcAft>
                <a:spcPts val="3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spcAft>
                <a:spcPts val="3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spcAft>
                <a:spcPts val="300"/>
              </a:spcAft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Chlamydia</a:t>
            </a:r>
          </a:p>
          <a:p>
            <a:r>
              <a:rPr lang="en-US"/>
              <a:t>Gonorrhea</a:t>
            </a:r>
          </a:p>
          <a:p>
            <a:r>
              <a:rPr lang="en-US"/>
              <a:t>Syphilis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8829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D08483-D7C1-4328-B774-02F87098E1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45920" y="822960"/>
            <a:ext cx="0" cy="0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Trichomoniasis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020D9AEF-0FCC-4A66-8B59-C308C149A4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Abstinence</a:t>
            </a:r>
          </a:p>
          <a:p>
            <a:r>
              <a:rPr lang="en-US" dirty="0"/>
              <a:t>Condoms</a:t>
            </a:r>
          </a:p>
          <a:p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="" xmlns:a16="http://schemas.microsoft.com/office/drawing/2014/main" id="{1EF6958F-66E6-4E6E-A261-1859A93296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Antibiotics</a:t>
            </a:r>
          </a:p>
          <a:p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="" xmlns:a16="http://schemas.microsoft.com/office/drawing/2014/main" id="{212AC20A-0715-4F89-B19C-FAAE6248E1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Prevention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="" xmlns:a16="http://schemas.microsoft.com/office/drawing/2014/main" id="{83B48065-6718-4A67-BEC0-D26D5A815F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02CC5C4-FDBA-4544-9320-90ABB3170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667" y="3310359"/>
            <a:ext cx="4107567" cy="273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365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3120471-1B68-4671-B7DE-CBB0C8C607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Pubic Lice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E6EED2F9-8821-45DE-8AB9-2DB8537C29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1" y="2018494"/>
            <a:ext cx="7292339" cy="974088"/>
          </a:xfrm>
        </p:spPr>
        <p:txBody>
          <a:bodyPr/>
          <a:lstStyle/>
          <a:p>
            <a:r>
              <a:rPr lang="en-US" dirty="0"/>
              <a:t>Also known as</a:t>
            </a:r>
            <a:r>
              <a:rPr lang="en-US" dirty="0" smtClean="0"/>
              <a:t>: CRABS</a:t>
            </a:r>
            <a:endParaRPr lang="en-US" dirty="0"/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CA4k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7EuZ4ra3eaaRUjQZZmOBXmcnjrWvFF5NpvhTTmWEMY2vJQQoPqCKb8Qpbnxd4ntvCun3LJbRN5l40Z5wDgj2616Po2mWelWMVnZwpHGigcDBPua7FGFCClJXb/A5W5VZWi7JHm6/DXxDfqW1bxfe7+oVDkA1LB8JV5+1eIby49N46V6eeOvAqH7ZZ5I+1Q59N4pfXa3RjWEp9jzv/AIVLZ/8AQVuPyo/4VLZ/9Ba4/KvRPtlp/wA/UP8A32KX7Zaf8/MX/fYpfXK/cr6pT/lPOv8AhUtn/wBBa4/Kj/hUtn/0Frj8q9F+2Wv/AD8Rf99il+12v/PxF/30KPrlf+YPqlP+U85/4VLZ/wDQWufyo/4VLZ/9Ba4/KvRvtVv/AM94/wDvoUfarf8A57x/99Cj65X/AJg+p0/5Tzn/AIVLZ/8AQWufyo/4VLZ/9Ba4/KvR/tEH/PaP/voUfaYP+e0f/fQo+uV+4fVKf8p5x/wqWz/6C1x+VH/CpbP/AKC1x+Vej/aID/y2jP8AwIUedD/z1T/vqj65W/mD6pT7HnH/AAqWz/6C1x+VH/CpbP8A6C1z+VekedD/AM9U/OgTw/8APVPzo+uV+4fVKf8AKeb/APCpbP8A6C1x+VH/AAqWz/6C1x+VekedF/z0T86POh/56J+dH1yv/MH1Sn/Keb/8Kls/+gtcflR/wqWz/wCgtc/lXpHnRf8APRPzo86P/nov50fXa/8AMH1Sn/Keb/8ACpbP/oLXP5Uf8Kls/wDoLXH5V6R5sf8Az0X86Xzov+ei/nR9cr/zB9Up/wAp5t/wqWz/AOgtcflR/wAKls/+gtcflXpHmxf89E/Ojzof+eifnR9cr/zB9Up/ynm//CpbP/oLXH5Uf8Kls/8AoLXH5V6R50X/AD0T86PPh/56p/31R9cr/wAwfVKf8p5v/wAKls/+gtcflR/wqWz/AOgtcflXo/2iH/nsn/fVL9oh/wCeyf8AfVH12v8AzB9Up/ynm/8AwqWz/wCgtcflR/wqWz/6C1x+VekfaIf+eyf99Un2iH/nqn/fVH1yv/MH1Sn/ACnnH/CpbP8A6C1x+VH/AAqWz/6C1x+Vej/abf8A57R/99Cj7Tb5/wBdH/30KPrlf+YPqlP+U84/4VLZ/wDQWuPyo/4VLZ/9Ba4/KvR/tNv/AM94/wDvoUn2q3/5+Iv++hR9cr/zB9Up/wAp5z/wqWz/AOgtcflR/wAKls/+gtcflXo32q2/5+Iv++hR9qtv+fiL/voUfXK/8wfVKf8AKec/8Kls/wDoLXH5Uf8ACpbP/oLXH/fNejC6t/8An4j/AO+hR9qtu08X/fQo+uV+4fVKf8p5z/wqWz/6C1x/3zR/wqWz/wCgtcflXo/2iD/nsn/fQo8+H/nqn50vr9X+YPqdP+U84/4VLZ/9Ba4/Kj/hUtn/ANBa4/KvR/Phz/rU/Ol86H/non/fVL6/V/mD6pT/AJTzf/hUtn/0Frj8qP8AhUtn/wBBa4/KvSPOh/56J/31R50P/PRPzo+v1f5g+qU+x5v/AMKls/8AoLXH5Uf8Kls/+gtcflXpHnQ/89E/Ojzof+eifnR9fq/zB9Up9jzf/hUtn/0Frj8qP+FS2f8A0Frj8q9HaaFR80qD/gVO8yL/AJ6L+dH1+r/ML6pT7Hm3/CpbP/oLXH5Uf8Kls/8AoLXH5V6T5kX/AD0X86PMi/56L+dH1+r/ADD+qU+x5t/wqWz/AOgtcflR/wAKls/+gtcflXpBmiUZ8xB+NNN1bgbvOjx67hR9fq/zAsJT/lPOf+FS2f8A0Frj8qP+FS2f/QWuPyr0gTREf6xefekE0O4r5qZHUbhxT+v1f5g+qU+x5x/wqWz/AOgrc/lR/wAKls/+gtcflXpHmR/89F/Ol8yP++v50vr9X+YX1Sn2PNv+FS2f/QWufyo/4VLZ/wDQWufyr0nzI/7y/nR5kf8AfX86P7Qq/wAwfVKfY82/4VLZ/wDQWuPyo/4VLZ/9Ba4/KvSfMj/vr+dHmR/31/Oj6/V/mD6pT7Hm3/CpbP8A6C1x+VH/AAqWz/6C1x+Vek+ZH/fX86PMj/vr+dH1+r/MH1Sn2PNv+FS2f/QWuPyo/wCFS2f/AEFrj8q9J8yP++v50eZF/wA9F/Oj6/V/mD6pT7Hm3/CpbP8A6C1x+VH/AAqWz/6C1x+Vek+ZH/z0X86Tzov+ein8aPr9X+YPqlPseb/8Kls/+grcflR/wqWz/wCgtcflXpHmxf31/OjzYv76/nR9fq/zD+qU+x5v/wAKls/+gtcflR/wqWz/AOgtcflXpHmxf89E/OjzYv8Anon50fX6v8wfVKfY83/4VLZ/9Ba4/Kj/AIVLZ/8AQWuPyr0jzYf+ei/nR50P/PRfzo+v1f5g+qU+x5v/AMKls/8AoLXH5Uf8Kls/+gtcflXpHnRf89F/Oka4gRSzTIqjqS1H1+r/ADB9Up9jzj/hUtn/ANBa5/75o/4VLZ/9BW4/KvQf7RsM/wDH7B/32KX+0bD/AJ/Lf/v4KPr9X+Yf1KH8p57/AMKls/8AoK3H5Uf8Kls/+gtcflXoX9o2Gf8Aj8gz/wBdBSjULE9LuA/8DFH1+r/MH1OH8p55/wAKls/+gtcflR/wqWz/AOgtcf8AfNeh/b7L/n6h/wC+xQdQsR1vIB/wMUfX6v8AMH1OH8p55/wqWz/6Ctx+VH/CpbP/AKC1x+Vehf2hY/8AP5B/32KP7Qsd2PtkGfTeKPr9X+YPqUP5Tz3/AIVLZ/8AQWuP++aP+FS2f/QWuPyr0T7dZ/8AP1D/AN9ij7dZ/wDP1D/32KPr9X+YPqUP5Tzv/hUtn/0Frj8qP+FS2f8A0Frj/vmvRPt1n/z9Q/8AfYpfttn/AM/MP/fYo+v1f5g+pw/lPOv+FS2f/QWuPyo/4VLZ/wDQWuPyr0X7Zaf8/MX/AH2KPttp/wA/MX/fQo+v1f5g+pw/lPOv+FS2f/QWuPyo/wCFS2f/AEFrn/vmvRftlp/z8xf99ig3lp/z8xf99Cj6/V/mF9Th/Kedf8Kls/8AoLXP/fNH/CpbP/oLXH5V6J9stf8An5i/76FH220/5+Yv++hR9fq/zD+pw/lPO/8AhUtn/wBBa4/Kj/hUtn/0Frj8q9E+22v/AD8Rf99il+2Wv/PxF/30KPr9X+YPqcP5Tzr/AIVLZ/8AQWuPyo/4VLZ/9Ba4/KvRPtlp/wA/EX/fQo+2Wn/PzF/30KPr9b+YPqcP5Tzv/hUtn/0Frj8qP+FS2f8A0Frn8q9F+2Wn/PzF/wB9Cj7baf8APzF/32KPr9X+YPqcP5Tzr/hUtn/0Frn8qP8AhUtn/wBBa5/75r0X7baf8/MP/fYpPtlp/wA/UP8A32KPr9X+YPqcP5Tzv/hUtn/0Frn8qP8AhUtn/wBBa4/KvRPttp/z9Rf99ij7Zaf8/UP/AH2KPr9X+YPqcP5Tzv8A4VLZ/wDQWuPyo/4VLZ/9Ba4/KvRPtlr/AM/UP/fQo+2Wn/P1D/30KPr9X+YX1OH8p53/AMKls/8AoLXH5Uf8Kls/+gtcflXon220/wCfqH/vsUfbrP8A5+of++xR9fq/zD+pw/lPO/8AhUtn/wBBa5/Kj/hUtn/0Fbj8q9D+3Wf/AD9w/wDfYo+3Wf8Az9w/99in9fq/zB9Th/Kee/8ACprL/oK3H/fNRz/CWLZ/o+vXdu/d1Xk16N9ts/8An6h/77FBvrP/AJ+of++xR9frfzC+pQ/lPMm+F+s2imTTfGF+kv8AtcA0SeKvE/ggR23iOxOoWS43XcWWbB7mvU1ZWXcpDA+hqK8tYLy3a3uYUljYYZWGapYtz0qq6J+rcv8AD0ZFo+pWmq6fDfWciyRSqGGDnGauY+leS6NDN4B8evZyXDf2PqJLRCQ8Rt6D869T+0xf89FrOtR5XeOzLpVbq0tGeZ/BCL7VqviDWJF/eT3HB9jXqLsERmY4VRkn2rzb4E/8g7Uf+uwr0PU/+Qdc/wDXJv5VeN/jMnCL90jy3x34yOp4s9MkntvJlO6RWwHWuM3OX5diSSSc9aavB6dzTx13CsUj1oxSRMm4RgFm/OrUJxjkn8aq55H8qsRHpVIpWLQJx95vzqeLcFLFj+dQR9etSxfNkDnNIHYtxsSgwzE/WpUBPUsfpVUSC3KyOwWEffdjwtef/En4rQ6DvtPDUS6jcKPnnx+7T2z0zUOSirgo3PT1J27QTRubB5P51h/D/V5vEHhO01W6ULPKvzgdM5rf29q0WquJ2TsY/jF71PD0z2TSLKMHKE5xXK/Dz4jX17dPpesWLhIcgT4ORju2a9DGAeVyD1B71zfiTw6vlTXGiQhbucHzQQMH6VMoveJcWup1ml6hY6lAJ9PvI7le+xs7frVsBgc/NzXhvhHwleeD4NRvRcT299cHKbySmevArpPAfjzxVfXL2OsaGsiRZC3KN94D2pKouqBwPTsncPm/WpYmXdjJ/OuTsPG2hzahJp+oXC6ddj7qS/KHH1NdPay202wrcQsDyNrg5FXzJkuLXQfql9p+l2MlxqV9FaRbTtaR8bj6CvDfEH7SNrYiSLStDlmaMlfNk5VvcVnftP2mq+L/ABvZaBa3YtY7S2EkaeYF8xsketc1feHUs/A0Wn3FuJL2MgsMYOQK46+I5XZGlKi6mp6Z8MPj9pXiOUWmvwJptwz7YyGwrZ+texzbvLSSN9yOMgg9q+P9a8Lovg+1fRbN5r9XLOqjJBOK9f8A2W/E2u6tZatofiBSHsT+7zyRjsavD4jnJq0uTRnreWz95vzpu9txY54pQDySeaaynd0NdpikhfNznmo3bocn86hmuLW3kCT3EMbnorOBmsy98U+HbO6NnLqkTXWM+XGdx/Spuikr7I1ip5O44+tR7jyMnHrmuHufiRp0upfYtNtmnfPO5SD/ACrsbWYXFrFMVKGRQ209qFJNlOFiYEjJ3n86UsSOWP50w4BNJu4ztyKZNiOdV6gnP1qux5PX86dLJvdlHGKiOce1MLDZN3qfzqJs4PzH86lbgdaifNMCMFgfvH86Xcf7x/OkJGaBjFAClm2/eP50q7h/EefekVd3SpQuBg1L6gbNnj7JGTnJHWrO1SQQcEVHpyKLOM+1TP8AeC7fxFfM1m+dndG3Khdo69/WgAl87jinBadHyOKi7E0gwe2cU4dOtNIZkKsvenqoUbeTindisIMg8k04KfU/nTguRzT8ADindiZEEEhO8Zwe9SgHuT+dOAyOnWggZp3YtBBn1NDqzYCsRUn4UuO9F2LQjaMN8rcjvmsC6tDNPcWO8qv3lNdCEbf97is/VYxFNHddBnDVEr2Lg1ck0ZzJpsW4nenyk1ZMESt5gUK38TDq31rP0mfy7+a0/gf94ta5Ax0qoydiZpXGDnkZpcHPU07aOO1FVdiGHcQeabknuakI4NNkKrHufj6UXYCc5xk0o+poUBlU7jjHFLj60XYaDc+hJpcE96EGM8UuMUXYWG9+9Iy56HFPPSkxx0oux2GHOMZPSooYvLz8zNn1NT4IFIF70XYWQ08Y3HA6UgBXI3ZpX5FB3bhjp3pXYrITb701sbtmTmpscCkx82cc0ahZEHzA45pN3OO9TNz1PFMxxxjHY0XZWg0/U1keMcnw3d4PIUfzrZI4rI8YrnwxeY67R/MUrscbXPJlDf3m/OljQ/3m/E06MHjdU4UcVLkz0lBEawDO4yN0x1qaGMoANzfXNPjWplXPH5VPMw5V2ADvuOfrUc0DTJ8zMrA8YNWlX25plwzJC59uKOZgop6WMuNvtFx5asyiPrgnmpL+3b5L2OR98Aztz94VJpEbCFm6lm5GKvpCufmqVPUqUEtLFO0vvORWYPHu7Grq7sHLHB6c0klskuMgD6VMqbY8DqOKrmI5UIvXO4/nUkatj7zfnTFjZV4XJqZFbYAarmZPKuw5Vf8AiY5+tPw2PvH86VVPSnbaOZhyoYc9cn86bzjgmpgBt5poQZ4o5mJxXYYMlR8xB+tJtOfvN+dTBBmlK80OTFZdiI7sEbj+dALD+Jj+NSbeKaFwTU8zKcUNTcCfnY/jSjd/eP50u3nOaULjvmmpMOVdhjKxByzfnSc4xuP51LigLxVKTDlRA4bsxpmG4+Y1OVxSFeKq7J5V2K5Vs/eP504K2eScVJt4p23PNHMw5URnPqfzpjK27dvOPrUxHNJtwpHWqTYcqITn+8fzqF1JySTn61aYY4qNlz0pczDlRUKnH3mH40bP9o/nUzL0prD5qfOw5V2GAEDG5j+NByRzmngc5oxtJ70KTBRRueFPFl7ol7/pMk1zbOApQsTs+ley2dxHdWsdxEcpIoZSPSvnmQfLjHevdvB//Is2H/XFa7sLNu6Z5mYUoxtJI4/49Wgm8KwXSKDLBcoynHbNc1/wm0//ADzH612nxo/5E1v+uy14tivrMuipUdT5LHK1Q9V+BH/IP1H/AK7CvRNT/wCQdc/9cm/lXnfwI/5B2o/9dhXoep/8g+5/65N/KvKxn8aR6WE/hxPnpO9SIuO9NReufU09etZHrIeoGalUHHH5UyPGanixvHPFAyWIZC+verMfyHarDPXFRJtzmmxJvuMuDjuaAMH4paqLfwPc2eRBLdMsW49gSBn9a8Zv7O600afolwgbRciS4nC/M3417L8W7dJvCRjYBkjnjYMOq4YGvLfijfaha+E01C2CvHHhcEdRXBiJ2mkdFKKcW+x7X8Nr2xvvDdu2mwGOzjBjjP8AexxXUYyK5X4M22/4aaLdMwZpYy+B0XLGuyWBmfG3Irtg2kjnZWYdOKkUE471O0bbeV4HWnCFhyqnFVcVyvJbxzEefGkqjorDIFZ13oMPzyWLfZpXPOOn5VtbTnkGnBee9Jq47tHAeI/C88brqElnDqhUYKCP58fWsPU7vQdVurbTRqkmm3YBfy0faykYwK9eRkR/mkUE9s14j+0pY+G9PjttTsYSniQsTCEJ+de/H5VhUhZXRpGpb4kcb4+0rWb3xLa6lPeJcNbN5SNGDnaD3Oa6Pz7i4t5bjULRvL8kpF6lu1YvwzutWvvDl3/a9i8EzPkOVzziuwuGlstKs7fBlLuMZFeW53nqejTp2hoYU2qT6Dop2w+XcSRnbuHJJHGKk+B2uXvhDRtR36HdX2o31yZJJGb7uev4Vpa2i3WuxNfxhYIIg3txmuYtfF2reILi40vwbHFdX28qQ/y7R2rahNqWhjiIRdnJnreu+N/EdjpRls9CEtyw4B6LnvWL4evde1qymm8Q6kLSdmKxrDkCtzQPDmuX9hEvih1tpEAysLA7vY1tReGdJt3Robcgp0yxr0lGTdzivFHk+keEb618VLqt7eajqSIThWclPyrrLfwZ5mt/20qRQO3OCnI/GvQyAFAVRjHTFRlRjpVKkg9p2MHS9B0qzuPP+zIbgnJcgVsnAOBwB2oePn3p+75cY5rRJIh3Iy2CScAdya5LxT47tdIu/sdnD9om7tn5QfStrUY7i/mNmCYrb/lo4rkPiJ/wjVh4eutBvA0MtxETA6qSXbtz9amcnYqKNPwR4usvEE09rcNHbamhLeRu6r610TLuYnJr5u0K3u9K0FtetdPnXUrOTYsrA5dM46V9D6HeDUNBsrxmAeaFWYe+Of1pUanME42JmppHAVmofOD1H1pCfl5xW5BE/wArcU5TSEDAz1o78UAKOT6VMnTruNRKPm68U9R6UmB0FlxZxc9qmDLuPWoLHd9jj78VMxQYVjgt0r5it/EZ2x2RKjKTtzzTx0pioqsG74qRs96hCuDdueaeOR8o5qIZVunFWFXvmmJjVGe4qTZwOeaTcMEqucdabbyNIpaVfLOeQaYh+MfhTkO4ZxQMnPQD1ppWQKUVhkjhqBNkhwoNC8rSIrBBuYs2OT607BGOaYri42jjrVfULf7TayQ9Af6VZPXmgdPb1oYXMAt5SW13/FG21vpW+rBwGHRhmsC8Rj9rsh94nco9q1NHk8zTYs/eHyn8OKzho7Fz1Vy0x4460hbAG7inBRt4bGaTaCoB5x3rQzAkL1NNYFsZ6U8qGHIo/pQCGupwNuAfemQxGNnbexL9s8Cpu1J0HOKAGKDuJJpSvalUkk7hgClI3YzwKB3GsMcCkHU5o5LHI+lKwJoHciCbZWYtkMeB6U404Db8rc+9M2nJINAIY7Ybpx60pZvTvTSP73Ipy53f7NAx/wB7gDvS44zVe5W8aSL7NIEQH5/cVaIPHH1oFcjZeOBSBQo4qUrSEcelAyvIXEqKI8q3VvSszxgMeHLz/dH862JN207eTWT4vH/FN3fqVGR+NDKh8SPKlXK5p69vWhVwo+lPUdqzPTHoO9SDP50iKMcelSov40mAq+nXiqusTGKzL7c4IqzIjsU8uQx4OW9xTru2S4t5I25BFIcXZmRomoC4lZCoVAOPrWwrBsle1coY5LeeOKxy5VvnFbckzW9xGxcqGHzqa5Yz5W0zpqUubWJqr93pT1Wo4GSSMNGwYeoqwv3hW6dzkcWgUc9akUZoAB7U9VwcdqpsTEAOCR+NOA46VT1aGdozJbk7h2Hes/TtUuElKXqFYkHJI5qHI0UOZaG6F/EUYPWq9nqFnecW0uR6HirIKM21Jo2HoGpqSJcGJijjFSrG5GVBI9qQqw6oRTuS1YjbGPemHpmpGXn3rmPEfiaDTJGt1/1g9s1LZrSpubsjowpI45PpSngDIridN8XSSOZ22q2MKp71oaTr0klxJ9ruMoeVBHArH26vY6JYKaOnPShRwapWF6l1lgy9eAD2q91rojO5ySg07MaRTSaeRgUx93G3n1rVMzEo6CnEcUgqhDaafWn4/OmHrQAxhzmmkHntUhFRt04pgRt2prAZp5pjUhoYR6UegpcUh6cdaBjJDxjHOa918I/8i3Y/9clrwdi24hlGM9RXu/hH/kW7H/riK7sH8TPNzL4Ec98af+RNb/rsteLZr2n40f8AImt/11WvE6+wyz+EfIY7+Ier/Aj/AJB2o/8AXYV6JqX/AB4XH/XJv5V538CP+QdqP/XYV6JqP/Hhcf8AXNv5V5OM/jM9DCfw4nz7g549akGQR8tOCnnsM0q8+1ZpHrIVevAqVMZzjFNRcd81NGuRjNIdyWHk+tW4wKgt1OKmjVs0hXM3xtZSXfhO8WBd8ijzAo77ea8g1u2uNe8CzWqwkTs2PLHYiveoumxsFW4I9RXBeNvDd9pcc+q+Hwzhjl7frg+orkxNJys0dFCoopp9TzzwR8WvEfg3RbDwrDoC3htgy5L4J+Y1f8T/ABs8eahY/ZtO0GLTQD887Nu/KsCzjhbUJru7tZ0uScEMuCM9a0Rp82pMLG0s76ZZD0SPgVyPEVU+VI6I4ajbmcjF8MfE3xxHdzG11OG4nY4kidP/AK9ath8fPH+jalParYQ6oicyIFwVNcprHgHxL4Bvn13U7V0s5MlH7DPTd71iWmrfZ459ThkHmzt8xGDxmtJ1akGZU6VOdk3Y+rfhd8W/D/i+ykl1jy9FvI8GSGVsA+uM1tXHxL8AW159lOs7yM5ZImIH4gV8ZahcNq2mtI7fvI13Bx8p/Suu8K6tbroFvF5cZ2DDHGSaHjnGOqLhgHOdos+tdCvvDHiB2n0XU471gNzIrcr9R2rwf9tHTbqPWPC9xa7o0dmQt/dyVrnvB2r6l4b1x/Fnh61SJY22XUAJImjJ+9g984rpf2m/H2keKvCWifZLO5WeK4SR3eMgD1ArdVlVptnLUpSpzUXsaHhS3Npoy2ZdmOwEuR1OKjs74pqzJdMDBD8yMfUdqsaL4q8O6hptn5Uz27rGqt5owCcVWv5NOjuTGqqySOCxJ4/CvId4s9uDjKJakvpJba51CeNDMyssEZ/iFeT/AA3u9Q1j4rafpun2DWrQXKm5KcH73Oa9juH0MBBcXMMSxIWT5unFcX+z34g8KaDr3ifxNr1wi3TTMlvg5yucg114VXdzhxstEkfTzwMCI1+ZgOuKgeKRT8y5PsK8G1L4g+NvFOq+Zocv9l6AhO65K4kf6Zpr+KfFWkRPe2viJ76OH5njnC4I/AV6UsVTg+Vs4o4epJcyWh7xJGFTc5wP5VUuNQ0e0DfadWs49vUecM/lXgWufGPXPFWjS2mmxw6dAw2yXCg7gfbNee61o6WYstSl1S61DzmzOzPwvPtUTxsI6F08LUkr2Pry21LRrpGlh1SzKeplANTRiO4QyW8scy+qMGr5R8Q2Gn2PlanDfXItmhLhQ3BPpWh4Q1jx5aGDVvCF2bmxQFpbablSe49accXGW4Sw8oux9MvDj5Txn8K8Y/aHnk03UNGisVWW5mI2o3P8WM1oR/GHXTp6zat4cSIs3l74kYru/Ouc19Nb8feOLLWrKALZ2EQRRJwC+Mn9TVVKsXF2IjTfMjT8ZWt+fhv5KkC4lRS2BjByK9E8IWiaf4W021Vt7JApYn1Iya4C/vNQup4fD+qW4DswB8rkYHOf0r0Wx1DSxZRW9lcRhogIyrnnIFGHXUqtuXJQGHzcVE6L2/OrDYZAeCKY6rXYc5BtyMUjDaOOlTbeOKbt3CgBqdcg805euaVFG44HSnoOTgZNJgbVjnyIx0ytWSnfGaZY5+yIe+KnVTgZ4r5mr8bOxPQaM421IQFwvUetKilmORgUpjAU5P0qLAG1SB/OpAnvSBDgU/AyOeRRYQ9VA6UyRQ/yMMinjOfWlHHXrTRLE2DaF5AFKFxxThj1yKR2VEMkjbVoEHSlUVHbyRXCeZE25c4zUuODzj3qkrgL2OaO/vTecDaefel3APtOc0WEZWoweTqMV5k/MPLP0pukOY9TuLXPy4ynvmrusxtLp7hBll5FZfnLbvaXvQ42t9elZvRm0dYm8cAUA8044J+vNN2kA1oYlfUnuIbJ5LOMSzj7qk9aNMkuZtPhnvI/KuXH7xPQ1YAIo3c96BCFiTgfjRjninZ+bb3oFMBMHPtRz06inHsKTCrzzSsMaeFz1ps+5YZGQZcKSv1xUgC0hOCG9KVho+ZPFXjzxVpnjdhcT7DDID5TKRxX0J4c1aDXNGg1CBgRIuGA7GvHP2k/De7VYdft1UHZ++5681r/AAC16ERzaH5oZThol7k45rjhNxqOLPZr041MMqsVZo9ZwzLyh68YojJ5B4NeBfEX4neMNL8XXWnQslpbwP8AIoH3h75rr/hh8UodZnj07XHjju5TiJwMBq0VePNY5pYCqqftD1ZR0INOTkU2V44VPnMEGeDUi4KgqQVI4xXUkedfUbj3oIzTiDQBxRYaIyvBrG8XLnw9eN32j+dbhrI8WKP+Eeuz1+X+tJouD95HlapkCnhefSnquB3xTwoxWLZ6g2NRk81KoxTVXnPenoTnkUmMeo9s1IoGciogSpzzjvViIEjcq5FS2gMXV7NrV2uoIywblsdq5m6a4u2IdjsPp1r0TqSGGRjkEVi3+kpGxkgX5DyR6VzVYc2q3OvD1uXSRjeH9SkspBbzEbCcbjXZIVkAZTlfWuH1DT5GPmRqXUdT6VpaHqVzAqRHMiL61FOpy6SNK1JVPeidWqsB91vyp4PODWJf+IrmEF49vT7uKgsfFMk+PPs0xnkjOa2VRM5nh572OmHJyahvbWK6hMcijae461BHrFnLjy42A77hUseqabM4hSYiU9jSbTJ9nNdCnHo8FvCRb7s1lxaDdR3jTeY4B9GrqhtzhXVj6dzQAQcdKF5D9rJHMak2oRRK1u8gdTjGOtWdL1O+WAfaGBK9QRW6VXuorL1zT5rmBvsOFnHY9CKcr9y4zjJ2aIoNe+1TtFIgQgfK1ec+JC8l/M03PzHFb0iXFn+8nGHHGB61jX8qXE2WU/jXBVrtaHp4egoy5kZ1rbLIoj5AVckimzJKsWFdvlrZgh8qHzEC5aqd3AxjyuclvmrkVR81zsJPBN5qJ1EQxRswY/ePavV1XAx3xz9a4nwHZut+ZXxFAq8E+tdyphbPlXEcp/2TmvYpTvFHiY3+JoNI9aQjBFSSKVwGGD+lNY8c10KRwNETjHekP51J1zTSMVpFkjD6U2n4wfamsMdKoBjLTGAGKkxwc5zTSo70wIW6Y7UxxUrjA6VGQSKAGngDmkIpxFIy8UDI29/WvcvCP/ItWP8A1xFeGv0/Gvc/CX/It2P/AFxH8q7cF8TPOzL4Uc78af8AkTW/67LXi1e0fGn/AJE1v+uy14vX2OWfwj4/HfxD1T4Ef8g/Uf8ArsK9F1H/AI8Lj/rm38q86+BH/IO1H/rsK9E1H/jwuP8Arm38q8nGfx2ejhP4cTwbaMYHrT0TmiJc556VNEvykms0ercTy+OlSRrtPTNPi2EfeB+hqxHEuenJNIBI14ytTxwSPgqjH6CsLXvGHhnw65j1bUFSUDd5Y5NeUah8UPEmsa9NF4amSC2yPJRxgsO5qJVFHcaTZ74tvIOCjD6inKvzYxnsQa8e/tz4iqkN1FqllIQmWR89a6f4ffEu11DU4tB8QRpBqsjYWRBiMmpjVhJ2uXKnJbncpomkykySabbM2ck+WDV6w023gkH2O0iiYdDGgWuK8cfFzwf4Nvn069le8uwOBAM8+leYa98f/Fl5NNZ6Bo8dnG65SSZOQp/GiU4R3ZmuaWx6t8TfiB8OtM0u40vxNdxag2CrW23zMN746V8baleaf/auo6lp5VLCSZjb2xPATPHFbtz/AKfdyP4gtz++YtNcKP4j3rH1nwysSebYgTW7N8jDriuKdeE3Y6o4WrH3kUv7VuriAGOGKNDxtQda2dMVrONJLi4McLVnDS1tVhmm/drtyPc1qaaovJhNdDfaL9xO4NctRpqyOyhGaac9zuPCfiKw0mbzJEaWBlwysDhvwq/428V6R4k8OrYQ2EUHltuX5drGuc006c0265TKLxGoHJrdn8OJK8d5cRKisOAnYVzwq8qsddWjzu5u/D/R7CfwzjUY96scpjqOKp6dGuqXlzb3SzQJG2IWDEcVs2OoR2y21hCqBQB0q7YwwQme6kXdjODWbqu5sqNkcl8S9ImstEia0jlnLDDSFjxW54L0fwHbeFrePUYkmufLDz/LnnHNbFppzX0bSX8zPbN/yz7YpZNE09bR1soRHng+4rqhWcVocc6EXJtnP+KPEFgirY6RbyR6YF4YKRz9K5qW7t7ywmt7aXzXYYIJ7V3OqaFtgWNUGAuQvrXC634avLScTWMZimfkc8GuWrJylzHbRSjHlWpzs0sdm5062IjkVSdh71Po+qG4t28OfY5Ly7uz+6RFJOfwrnvFq31u2bpBHfjow7irfwy8YXXh/wAZafrhsGuJLThgq5zXXSoqau2efisTKMuWO57T4J+EGu+IrOK18XQyaZZQAqgVvmYdeR1710Vj4bfwIG0i30+efTgSUuVyxIPqBXd/Dz4m6T46K2e17TVyCRBINu4DuK6y8heM+VMoIboOoIr1Y0KbgkjzfbVIyu9zxnUf7Bm0ySB/N8vO/ayEYb1p/haafyBp+i2TGNjnznUjA79a9LudG0yTIl0+BgevFOtrOC0jKWtusKegFNYdRKdfmMTTfDtpazm/uh594wwzN29hVXWvC+nag4YB7aTdu3RHbk++K6M7skVG6/nXUopKxz87ZxVzqd34dulXUnzp4wglbrXTQSRzQrNCweOQZUjmqfirS4dU0xrW6jDxntVHwjJ5Mb6a24GDhAfSjVMdro2W3ZAxxSMDn0FSMhpGPGDVkjenIp8XBJHNMIG0VLDSewG/Yj/RI+3FTnketRWQDWqfSp1UZ2g8jrXzdX42dS2Q1Wz04NP3Do3IpxjH0xSFVxuasxkisp9qDj71MA3Nt71R8U3Ell4avbiFtsvllUPoSODSbsgiuZpFW58Y+F7W4+zS6tCs2cbA2TmtXT76z1KLzbG4S4QcEqc4NfPOl6LZ3FvcKY/O1cuXVpPetfRLrxL4TUzxGMafLn7Q/wDcPTNckcS76npzwELe7LU9p1TVrez3Q5zcdlA6fWsqCz1TVLjzLud0h7BTx+VVfBCprVk2oSyi5iJH73PLmuwi8tVEaDAXjA9a6I3qannzapPl6kdnbpa24hi4UdalHoelZXiTxDp2gWzy3zsXClliTlmArz27+KV5eSxppNssQkPDTLxinKpGGlx08NUq3aWhv/ES61Kxk/tC1uJFVGCeWDx9as+BvEVzqlz9iuhuYIGD4x+FcTrfiy71a8gs7i3TCgO7oPlyK7vwPpsNvP8AbUB3yIDntzWNOfNP3djqq0lTo++tTqyvOCMg8Vz9zb+bJc2J42nevrXSYHXmsjV1+z3EV4RtydrV1TjdHBTlqW9LnE+nxMTlwAG+tWOSetZPh8SJc3UB6E7lHtW0q8Z6UQd0TO1yNfmzyaUKKXaxYc4HpTmq7E3G49uaM+1G4Y3dqcOnzfhSAjfgZzS9smqesXX2GxefaW29gKi0LVrfVIiqsUnUfOjcGpcrOxag2rmiaQ9Paq9zeQ21wkM0gRnOFz3qyQ2funGKdybaHkf7RHh3VtR0ldV055Xjtl/exKeMdzivKfhNqkOjeLLO9ubjy08zbID054r6o1C3F7p11Zv0miZD+Ir428RaddaXrd1ayK0RjfcFPUjPFcGJjyyUz3stn7Wk6Uj6E+KXgXTvEEL+JtPtvtd3tBChsCRa8P8AFVmmka1C+npJbOoDBDnMbD0r6C+DN22tfDJImuGEwBiDDqtcnrfw3ktNSk1TWLs3MB4MjtyBSrU7rniGExCozdKo9jb+C3jOHxNpC6PrE6zajD03feYCvTvL2RiNRtx0r5Kl1O18L+Po77RJGWOJ9r/7VfV+j3g1DSbS+HPnxK/T2rowlVzjZnHmWGjTmqkdmWADgc9KafvbcVIOKTr0rrseXcY7bBuY4HvWT4r/AOReuz/sjH51rSKrja2CB2rI8UiU6LeBh+7CjH50mXD4keZqDgelO+hpyr6UhHUkhQOpNc8tz2EruwAFj8qkmiaazt+Lu5SN+yg81yHirxrBZ7rbSmDTjhmx3rhn1LUrqY3FxcMX689qxnK2530cJfc9ZvPEFnCyxQhGbuxOaaviHcuFnQY7BRXl9tPI0m5mZj1zWlBPITjPNcM6zR2fVIJHocGsu4y0kZH0rStr6CZD5jKBjmuBhSYKu/gH3qxLclVEcbE45J96iOIkRPCRex17vo8jmNJSjHr6VkatayWoY2is0ZHDL0rEt7x2JD8+9bul6myhYZCDETyDVKrGTsyHRlTV4mRHHNL/AK5m96tw27LhY0Jya64abZygN5eAfSpY7G2hYFU5HStPY36mDxdjnksL5bY3DbljH8AHOKpQo3nefglVPUjmu5jUtHtbHNcX4muWsZ5bfCq3UADk1UoNLQKFXnlZlXV9cuIc7JNknbFaPhvW7x2X7ZJ5gbua4wRT3Nz5smS2eAa2bZntsAYrmVbkdj0KlCDjZI9IX5tp6KeRXEeMfEt1a3htbGQJIDWxp/iJZZYbeT7qrjOK5LX7CO51e5nyc54rqVaLRwUcO1U98qSaxdXXEjqyjrx3pIo1kfdI2FNVYYViTao5zz71IkrRqeK8irK8j2FGysi8yRkrGj/LUMgkA2LhhmoA2PnPWni6igG925NZxu2PlNizkkhsyZGYDvitDQrlizvGsmwegOapaJqlqzrBPCJFk6cV3Ntb28KgxxImfSvXoRdjysTUcHytbnNXHiXVI7sRJaiaLOPnGCK6G0ubeaAPcSpA5HClutLc6fDcEER7W9RWdqWjGZNqN0HHsa6U9ThfJLyNZlCgEOjg/wB1s0wo2M7SQKwtDsb+wikLuzt2DGq8Wp6sL9o2wIh2x1q1KzI9l2Z0ZHpyKa3TisP+3NR+0+WlupXPcVtxu8katImxj2FaxlczlBxEI96awGKkIppGOtaEELcdaZhuvY1M/Wom/SmAzrTSDRK2xGZe1NicyReYKQDXBAHfmvcvCX/IuWP/AFxFeINwoPvXt/hP/kXbL/rkK7cF8TPOzH4Uc78af+RNb/rqteKbq9r+NP8AyJrf9dVrxTaa+yyz+EfIY7+IerfAj/kH6j/12Feiaj/x4T/9c2/lXnfwI/5B+o/9dhXomo/8eE//AFzb+VeTjP47PRwn8OJ4Uox0HHepwN0ZXbwRiokGVqeDzMbdlZNHqrYqaLocGnyzyJcTyidt2JHJ2/TNcl468T3jXTaP4XuVLgYnuuojPoD0pvxn8ZXfhy0t9CsFxqeqgrEwx8g6Z/nXDeH0l8N6VLb6lJ5txKdwOclmPvXLiK3IrI3oUvaS1N3S9I0+fb/bHlXN67fNJMdxc+wP9KXxHpFra6tbNZWsMDQpuZ1+XIqLRoJY5Ir66XdK+WKkjCAe1aWs32m+KdDks7WbZqWcb14IFcdOTmdk4qC2Muz16G+t7xo2ZY4iUDEYAI615lJpmp6l40jaxeWUtJuEkbkbR6givTfD/wAHPE0+nNHPrMENrKSQqkhmB/Cun074dXnhmwii0e1a7vVBxKzZB/OtVQkncwlWjUSjLoeNa94bkNrPc3MfmS28v76V2LNjPqar6pe29xYQNDuCqoTeo5wPWt/xPo3xA0v7fNr1jttHkLOEAO8fhXnh1kiOaxihZWL5AZegrGpSm92a0q9OOiR3KeXP4fkjdI5ZXj+VD1asbwu73Ec2ln78eTt/uipbC/uNQjgtbK38h0TDzsuAfpXX6TocenaebqaGNzIpLyxj5ifevOceVNHrKfO1KPQ4xbKK+1CGKRvkRTsXHGatLZzW8/kraxqmcEirukae0skk8RDKpypq74gs7+NIZrWIqD985ou72RfJFe8Ja2VvDftDeKI49u6M461rX+oW/wBmit0kLkdMHmubn1Brm4TzCxKDb8wpwhkJEoOG/h5rOzW5omvsm9pN2v2wLwSGGSe3tXb6dbrIrFlG3sCeDXA6LFaKTPPNtfqevWu/0m6tDGqLcDOOhU1UY3dzOpJRRo7QIhGPlUdhUcRVVbkbR60tyojXeJAy4yNpqgLoxiRZ18zePkAHNbNtHOkmHmG4i+1yuwCEhRnrVM20jSFZi80jDcCf4QaWG/t5bPKIY4YmJdT1zVzSt0qC4YFvNbg+g7VDXMaRfKcP4z8Kx6nZs0y5mjHyyDqK8ye8uvDt0dNtraOSWTnJXJx65r6D1m1uJdG1D7NFmfYTHn2FeDPbTSXE1zeY+2xtgrjke1aUm0tdjKslOS5dH3J49Zv7NxqFnqdxaaii4jdAA30rrfB3xi+KGiCCbUJ11ewL/Mk8Y3be+CBmuAv5At4qxxeZORwOy123hyJ7jwrcahcKN9s3lrHjgk8VvGvOkvdOWphqdWTvue8XXxv8HJ4Pj1QyBdUkXaLJsg7vp6VzUXxB8Y6gq3NrJaQ283Kqqg4H414n8SvCGq6fY6dr0kcJiuIxnZxs5Ndb4S1KG10ePzJC0cUQfI6dORXRiMVUUVymGEw8HKXOtjs7/wCJ3izRr1VuIbO7tON0jAAg/hXqvhLW7HxPottqWn3EUhkX50VuVbPIxXiuh2dv4i1C3u7qEtYScDB6nHcVpXGirol1M2gXs+ntnciLIQmfpV0ca4/GOrg1J3ge0zQbwVYc1zepqbMi/hXDwN8+B1Xv/Sqnwy8Zf29GdF1BSNWgHzNjCuB3FdJdWx+0tHMgKS5Ug16anGSujz3FwdmNtpBc2kdxHgo4yD70rqMe9V9Fils2ls5fuAkx/TNX9oCncKtEsrIvJDCpY1ANOKe2KcsZP1oYG3YDFvGADnFWVQBix61FZHbaJ8vQVOnPzHpXzVX42dMXoI67iMMRWVe6vBZ70lV2I6cda2Dt4FQz2tvKC0kKP35FZu/QuLS3MSLXlJPkwMQBzkHNVdU1m5uNMliktISkgK4Ynj3ro4LO2ClvsyKT2xS/YbRk2yQIQe2O1RySatc0VSCadjwrQ9S0/TIriG9mEl6ZW8s4wQPqKtarNJqmmzWaynyyhLQDoT9aseP9GsNB8XNf6jYMbG4QeXJGPlQjPWuc1bxNpUMEv9nOfMxgYHJrzai5HY96klUtKJY+FOp3mj+JLbTnvHt7XzDvgZyVweh5r0vxZ4ouv7Rl07RJl8tEy0yjJLegr53ludRfUBcbGNxIwKFTjiu1sL7Wrd0dlVXC/MhwW+ppwxElDlQYjBxlU5+pzPibxR4gk1qf+0NQd5YjtUOo+79K2vAvifw5FdxXOvuzbThUVeAfXik1HTtFtPPvPEcgkubzLxBD0FcLqkNid32NSUJ4rPmtLmNpQ54OK0PVfGnjLwmb+ObRN8isR5uFODW1qfxq0nSdChh0e2SW+VANjA4FeAKxiIA+VQe1ew+FfgvJ4k8Mw6oji2nnXcrs3DD8K3pym5e6cVanRjBc72H+H/jzrUl+Tq1pbLbY6KK6i2+NPh3Vg1newPFk5VlU9RWPpX7Pcizf8TLU4mjweEJzn8q5zxL8E/FWmX5k0lUvLXd8m1vmA/Gt/wB+kYL6nOVv+AepR/FDwjZ3lrcTXkilo9jjbXUeFfHnhfxPfNZaRes9wBu2MMZFfOOofDjX4vM+12xDKu7BOa6H4L+CPFlr4rt9UjtTbWyKQ0hI5GRTpVqnNZoK+Cw3K5KR9KFcexppXjGDUpwxJpsgOODzXoeZ4SOX8WW9950c1nLKkIHzhOcH1rjr/wAWarpCs8t6zQIPvFAf6V0fxE8SXnh2xEtpbmdnO3bjj614vqt/rE1rdS3SpNHPk+WBwM152InyvRns4LD+0j7y0O4tfiEPEUUkcV/BHDEN0gkwCcelY83xJ01NShisXEcxfa8w6D615T4dsZL3WDbwt5O7JKjgcVJc6XPcakYIURZW4RR/Ea5HWlv1PVjgqXbQ7rx74+1OTVbfyb+KdExudcYH5Ven+J9xbaav2XWZpJCMPGyjj6HGawdO+FmrG2Et/IsW7krmpvHHgCz0jRVurcNvCckHqaOepqyeTDu0EjtPh58SppIJbW8dJgMtHK/Uj0ryn4h+IR4j1yW/eGJHHygRjAIHrWVod1PZoUxiFj8xI5FUtSWNpXeMEA9KUq0pJRka08NCk3UitT179m/xQ39rvoc3lQweWzDnvWl8ffHsMlm+gaPco6vgvInPIPQGvCbC8u9Lc3NpM0MhXG9Tziq63k00g8x2kYtn5uea0VaShyI5ZUKbrKrLc6z4e+FrzXtdtpLyCRrMNmV26EfWvoLVfE02mWiWtiVitrdBGGUZxgV5T4TsdesfDUerXEzx2kzeWixHH416p4D8O22teHjcXrNJMr4ZSeD9augpbR3MsbKGkp6pGz4K8SNq2I55FYkfK2OT9a6kgAf4Vi6Z4atrG7E8UaRqBwq+tbZG3p3r0aSkl7x4deUHO8dhm0Ee5rJ8UKR4dut5JJH9a2WGKyfFQzoVyPYfzrRoVN+8jzIAjiuS+IusSWNksFtJtd/vYrstvFeY/EvTb6O5+0STI0b/AHFB5rmdr7n0GFV5nAyXTLP5h5djzkdTW7oyz30hby0YKOmMCqVh4durq5EbbWd+Rg9K9U8L+EbXT7eNpMtJjLc9a8+tJVHaO56068aaOQv4ILS1UyxPA7Dg44NZMFxJn7jDngkV7FqOi2F/beVdQZVR8vqK4fxZpsVnDGlmil920CpdG0TKji1O6ZDp3nyxjezNV5rfduXOCB2rY8KeHLhbNJL3CbgDtropdBsjERAuJMdTWcaDaIqYuKZwcUPlqS3GaZ5/lzKinqe9bt9pxhcrNbynb02ng1Qu9ORovN8llfqvNSqLi7s2VaM0d1YXFolhG8l0mAOQDk1BfeI9Gs03MzyH6VwkSzwzANIc4zjPFUdYklk6DJP6VuqqRzRwcZSbbPTtK1rT9QAMUoj3dN3FUPGL6GsB+2Nm5H+rZRzn0rzuC6mhiUqzLt9Kk1W9e5sFllJkbcMe1RLEI1jgUpJpli8n3gLG6I2c4zg1GZJMAsx3YrNbyZNk3mESL2NTkyOnmd686pK7PSjEvWN15N0rlwRnnNahvYbi5MckYWNh9/oa56IZYM3HrVyZWIXyzyKcKrSInFXC9hWORvLOQD1FVSTjLCrwRmCKfxNK1qHU8g4rNu7GnoZ+ZGwMcU+K0E0mxjkkcAVoWttDuCnJJ7CtEPpVinMbecehPrTpq7uKUjN8K6PqEuu+TLtS2QbmkJxgV6TeXdlZwr/pCyccAHJrhDNLCnzSkNKdzY7Cq81007YV2GBjmvQjXUVY4K2HdWV29DY1XxZqFvcqLRo1UnnKg1p2HiRp1H2qQZHJG0DNeeawsgZSGJYd61NHkS4RdrZbGCK0jVbHUwtPl2O+XxFo0j/Msik8ZAJq1bx292rSwRhgvcrzXA29xHBKxe3d0Q/MQOlalhrl5ES1s6rGeinpit1I8+WHX2GdSYYw2RGoPsKUrxVSy8QaVcYguGNtcn2+UmrjDDZGCOxFdEWcklJfEiPjbk016kxxz0pkn+zyK0UiCI5z6U1xgmlkdVBZjgDvUayB/ugkHoaOZDsyK4x5L54GKraW263bnjdTNTuF8t4kcb+hFP0iEx2aq3JJzTi7spxtEsvwoPvXt3hP/kXbL/riK8RkHY+te3eFP+Rdsv8AriK78F8TPLzH4Uc58af+RNb/AK7LXi9e0fGn/kTW/wCuy14vX2WWfwj5DHfxD1T4Ef8AIP1H/rsK9F1D/jxn/wCubfyrzr4Ef8g/Uf8ArsK9F1D/AI8pv+ubfyrycZ/HZ6OE/hxPDlLNgItWAWt4JLm4bbFEhdiPQc0yLG4Acc1kfFzUjo/wr1m7VsSNHsUjqM8f1rGTsj1L2R4X4vuh4r8by6u18ApYRaeXPCKOpH4k10mo6Zpdn4Se6v8AUVmlVTsk3ZJbtj8a8It9clGlLDKzGdQViZeNgznP611XhLxCrpZw3Ub3UVqrYST5g7nkEg9cV5lSN3eWx2Uqi0jDdj5vEl/HPbx3hnhiHR3JG5fWuz+Elmbr4t2GoSNJNptxH8pB+UnpzUXw80TUfG3xDjnvrKFrGHiZNgCKhzjAFfQvh7wT4c8PXbzaVbMoz8gLEhPpnpW1GCfvIio5JuMmdJPGqPsiXEanCj0FPi3diaaNxYdck/Wsr4ga/a+EvC82rXTrv+7EoIyWPTiu29jmuWfFmu6D4d0s3XiS5tY4cZCTAEsPpXykNS03WfGup31nZRtaXEzeVIEG3ZnirU0GpePfEcmpeKtQmuLXlo7XcQoTtx0qC4U6LI9vp1qjWoP7sBcEfjXmYmupe6jvwtFqSlLY62C30xLJ1kiSJWxjjBp13cNY2beXkWuzjPINYNxJdW+gNqV+pCIRtGckg11l/wDYrv4ZwyyQMjzgGPnmvNjBvc9idRLZGb4F0NbmxEsMbESHdyeK6m40WNL2BrpT5PQjtV34e25tfClsJAqkJ1A5qzJFczGWGVxJEeV9RW8aaSuYSqtuxHLo2kyb1OnQsh6HbzWFP4U0lmLLGEwem48VtaDb6hZJJ9ql+0JngjsKbq2n3TD7VaqUWRuhNOVO6FGpZmfDpVlDGPs0cTEc9M5rpLXTopbYFraPcwzwMVSGkyxRW7xsBggye4rcikdkEcBBYdvQVVOCW5NWTexEmmWUKBWtlx1+8aztXht7e1luiiK0akqMdqtak17LdRxbCsSfecHrWT4mnMdxa2UrfPIwJHXK1UrWM46M4ZJ2uLceTlDPKVIPXrXcW1vNb2iRxsoKqAAfWsG9sYrfxnbJHH+4TDFR0zXZaqqpskVQEP3gB0rFUzd1DHuLi+jRppgPKUgEL3rzv4h6QlzE93p0PlTPy+3oSPWvVrqGOS0ZiSV2k8V574nv5Emi0m0jDSXXUnkipmnEuDjI8vuNC14W/wDaos/OIQ/Og4ruvAXgPx74j8F5sohbW0rMVJ4DnPemQaX4us5ZdPhuo2gZTtVwCK9C+E/xasPDen2/g7xNY3FvMszBbpOYzk+1deEcamkjz8YnSfu31N/wl8P9YfwrBovjBILwINu4HOB6VS8T/BK1TQp7bwzqM0LOCxikYbQfQcZr161u7a9tBd2s3nQMNyutLp1za3n7yJg0KsVcj2616iowtscDqzPAtAtNO8FaVFY3k3+nxth3LZX6CqGpX14b7fcKWsnOVl+tUPivp+oTfE251q340OJzHtY8bx3wawbPxKbjV205boTA8JEV4NeRiqb5nynq4SrFR1Oz12WbS9DTV9FYpqMZDRyJ3HfP4V6Z4I8W2HjLwjFfW8ym/hCi6QdVavN7Vb7R9Ca81KzE8Y5EY5wCeKofAK6Nl8WNTsPLMVnq0LPEn8IcEY+nU1tgqri0mY42mr8yPYtUu7q3RJhDvjPRlHI9a0dOuhd24lI+UgUot2ZZrWQDCMRijTbdYIWjHQHFevqeaydx0x1p6AHocHvQARmhMbjVPYRt2efsqfSp8dqhtAfs0XPanyOIkaR+FUZJr5qr8bOlbD1waB+lUtM1aw1AN9ll3bTg+xqv4q1eLQ9EutQkyXSM+WAOprPmVrl8j5lGxa1bVtO0mLzNRvI7ZcZG81xnij4kaTHbx2+gX8NzezkKvfbzivCfE/iDWPEbC8vZbh2EhURDONv0rBCtb3ImjYxSoQVPQg1w1MW7aI9qjlUVrJ6nqnjHxNqzW5s9avWMMoIZNoOPpxXm0tksUrS+YAmf3YPU1s2Nxc69cxLeSKTF98P/ABCqviy3tLeRRbxvH6BmzmuOU3I9WnSjS0RTtby5Ewjt23bsDkdPpWpcale6TuVnImlXoxzx61Q8JgPrMIePeM8DpmpfE8MkmqzyOjJtbADckD0qUa6SdkYmp3c9w3mzyM7diar28pH3unpUlwpbkKcdKhEb4J2H8Kas0c8uZT9CeZEdMKoya6bw/wCMvGNlbRaXp+tXEUKY2RrjgflXPRRjZiRWzjoBXZ+DPD15HdR3EtuGEqgoO4Bp03K/ujqRhbmmjsf+Fxavpmnx+aoudh2SSSL1Nanhf47W03mTa7CIrcfdWJfm/nXOfE74aasmjLqViqm3IDtCvXd615bD4V1t9NlvjbuIozhgRzXZ7SrA8p0cNVvypH0Br3xg8F3ixTQG4c4KuuwZwa5xfjlJZab9j0uxDSqx2mRMAj8DXjGj6Jql9cbLSylJ75XHFd0fh/eamtjFpyCGacfOXP3cdaXtqjd0XDCYeK5ZHv3wm8ar400aW5kjWO5t2CyqowK7CZ1jVmc4wMmvOvhR4Th+Hmk3Rv8AUFnmuGBcjovtXU3XiDRZoXjmuCu9SBwa9CE7Qu9zxsRTj7Z+zXumP4z17QxprtLsuGTOFAyQa8attQkura4YRLIQSFDDGBWwdMuTNePc3G2EzHa7DIKdhWDqk0ELDS7Jh508uAy8bRXl16nOz3MHRjCNou5F4N0+wD3N3cKyXMRJ68Y5o8MxRXevtdacp3W772Z+lN1qGbSVNrbyea7x/M2epq74YuIdFMNuYv311GGlPpWK3O6b0bXU7yXXNRvLQtdQpGhO0Fe9YerX8l9GFurndDF8pXHasbxL4nhs0eGFmLIMpzkH8KytGv5tasrp4iAqr86ZwacpnNSw9rStYjvrHS7zUZ47e8tktWX5QT8xOK4jVlSKRo1OQvQ5q7CyvcyMEZcA4Ge9Zt4mQc5znvULc9CcZRpspSsJEHPNNt4st3yOaay/OMU9FbJwSCa2Z5yfvXZ6/beNJdT8B2Og2yRRzwEBsr94CvWvgnHdN4fknuVMe9yGXPU4wDXzj4DkSHX7eOeMypJxsUck19XeB7P+x/C6rLkA5lIJ5APaurBtylzPY5M0UaVJQit9TdORjPT1o4rJ0q+mv76Voz/o65AXvmtbtwa9KMk9T59xcXZkcm4ZKjJNZfikY0G6PfaM/nWxisjxQP8AiRXR7ED+dJ7GlN+8jzfb8vt1rzD4q2NxBNDqO52ifIIzwpr098iL0qnqmn2uoWJtrqMOjevasLq+p7UJuElJHiPhjVriHW7fyiRlwrE+ma97tsNGrY6gV4v4j8Nz+Gr77UGSWEvlNpzj616N4B8QRaxbfZzuE8YGQfSuOcFGd0tDtrP2kFI6wL8uMZ471StdBsY5mmkQzSFs/P2rQQc4ORUycE571TV0cCk0KqAD9APSnqinjHNCipkUelIm+oxoVYAMqt65FZ+paTHLCzW6qJccKehNa4GMUEfjSBTcdbnnEun3v2theRojAcAdxXOasGS92xIenSvYdV0tb21fzAqNt+V84IrzvUNIvLa5eSeSNkXowxmsakFa562DxPPuzlWaJUcO2xu6nrVW2aaR9iqTFnJNX9Va1+0DcBI59uTRGp4bgJ2UVwTaSPXiK6wr0UYpYOPvH5e1IU3n5eR6U5cFcAc1yM0HkKp3MMCrMTxlc9faogqlcMM1JHCMDHFIiRYkmxHu8tVAHamafGpjLliNx7mq1xBMwIjkz7UsMc8aBWB+maBcqsWrnMedpwD0aq4EmzMi72HK1OkwjQiVcj0NV5bhZfufLVRbJ5Rk0r7S0rfPVczYXJcrnoaZdSAHBqnJCbj5ZJTGB0I71pGWpbjob9lZtdQGLBlkPIAra8MeG9QSQSTqsEIb+H7xrl7SW6E8cFlOw2j5nHHFei6Pr1hBYrFds0koHWvQoyikebjFPltEsX1gGRo4I0VGXBUjrWDPpyxr5eCrL1AroLbWdMdyryFWb7obtTru1ivVwjYkHRh3rpaUkecnOD944i8t/Ik8wZJXn5q6LQtXRrM+YeF689PpVXVtNu4Y2aaPfGB1HWs62tZHiYQxkE1MW0zeThUjqzqbjXtDiQDzpGlx90Vi6l4gudpOnxKFHdxzWcdFuAd77c1HNp0iRFmLBfY5q+dkQp00y9Z6rJeOrXzEkdVHAzTb3Wb1pTHbRosfsOlU7DS7tpsx27Mh6NuxW1ZeHmjuVmuZN2BygPFVFN7k1JU4u5j6Jaahdar59wmLbOST/Ea64Y6AYx0AqVEVECKoCDoBTGxnNdMVY4p1OZkb9Pxr2zwr/wAi9Zf9cRXisnOMete1eFf+Rfs/+uQr0MF8TPKzD4Uc38af+RNb/rsteL17R8af+RNb/rsteL19lln8I+Sx38Q9U+BH/IO1H/rsK9F1D/jyn/65t/KvOvgR/wAg/Uf+uwr0XUP+PKf/AK5t/KvJxn8dno4T+HE8RjHzZHY1g/GOwfWPhpqmmwRmW6Me9FH+zyf0rcZucjjFSWDcu8wDh/lIPp6VlKN0eokfDsX2drGOBogswJR89QRXWfC7wzrPiDV10/R4d5L/AL2cjCoPrXuviT4N+GNZ8Uf2xHi1hYhpLdBwx7/SvQ9B0vSdBtha6LYRWkfcqOSfrXK6HNozSE+R8y3JPAvhqy8KaGtlbqrXLc3Mw6u1aupajY6Zp8uoahOsNtEMux7U2NpHwFG7J5rxf4h+J/7Q+JyaTqDbNIs0Cy2xbHmP1yfzrVtUo2Qtakrs0fGHx6s7MTQ+H9MnmOw+TO6DaT689q8s0jxK3jzxRHqfi68nuYl+/ahvkTHQgV6MRoF5dTt/Z8RiCYjTaAMYrzGOOz0X4gvNLbrFZyoW8mP5iBXJ7ZzujeVDkSk9j02ays1tVksNo1C35tx/fhPIH5HFecvrKx6vq2l6wywmRPMjBHRsj/69dP4a8E+N/G+pLqtldHTNJgZkgd+H259KseIvhM0Hj/T4tW1Fb5XUbmC7d3B4pewuUsQ1pEwvhpHP4s137JfRhtJs1LsMYVyOn1r0TxVDYDS3VFJs4QFVF/hIq1p9zo9rfyeHvDWnrbsg2yzkccdfrWX8Qb6Ow8My2sUZJDDdJ6nPNZSpxirHRTnJvzNDwdqFxHYWtjcx+WWTdH/tKK6+JIHB2p82Oa4C3vlttF0rVlhLPCAJCecKR6V3FhN9qhSeM8SqGBx60U1oVUfUl0srOZWCgKDjmnnTbgylxcKYz0WpobVAhjVgpI6Cixuc+ZEEKmP+I966OVGLk76EN1p8kybo5zGVGCCeDXP38Gq286/2c6Av98n0rpLaYXK3MchKEL8ue9ZMccyMZC+8M3GT0FYzgjWE2W7OKS0tf3km+ZhwCc81z9hZb9buJLpfNmAJ3PztHoK6XUE2QI2cMg3E+1clNPJFpt9dbyss7Eoe4BrOcbIqLZe8L28V7cXeoyRhgW2ru9q12BkiY+XtA65rI0yNvD3hsPcN54YFy3Q81l+GbrWdb1CaOdvs9mOQCeStS2loUk3qX7vW0mvP7Os4iXbgvj5RXG3WnHTfGy3GoTIUmBED9lOOf6VqXV5c/wDCY29tptusNqjbZG6k1ueObG11GzGklds8ozBMB91u/PalGHPe5cp8lrHn93Prl54hbR7VgYm5D56/jXRahpT6jZWehW8IEcSt9pfHJf6/WuNttQl8Pm+0/Usrq2fKt5CfugiupuvEkej+GrPT/MC3dwm+a564PU1dKi4u5jUrqa1L3w/m8aeGrmeGzuFuNCiY+dBIclR3xmvWvhNrmi65pl3HpM8ZdJ28yInBBJya+cNU8W6r4i1fTfDGjzOtrLgTyJx5h9yK3tC8Ff2Nq95HYarPZ6gPmQxuducd+cV2xrcu5xSp8/wnuWsfDXR9Z1p7jUJJzbPlmtVbEbN64r5+t4tA034oaj4f1rSobe0WcrBNEuJIeBjBr1bwJ4x8UaNbi38VNDdW8TkLdPIFZh9MVlfHfwrHMh8dafHHJZzxr5pj5IPr+lTiX+75oLUrDJOpyVHozzHXPHWr6LLeWUd7HqMNvMRFHKNzGPPy5z14qvp/iltJ1Kx167miSczrLAIhjC9CD+YrzbxRHczapmOQkP0Pt70zW9K1O3020ea4MqyMojUHJHNcqs7SNZuUOaDWi6n3lZSi8itdQx8t3AkmfUkZrP1CS5026DNzBIevYVP4bRrfwF4e87IdbOPOeo+UVc1a2S/sHtjwWHyt6Gvai7xR599RE/eRqw7jPFLtwckfjWNock+liLSdSfe+CY5uzDPSt0DHfNNPQT3Nezx9mT6UmpJ52m3EfJLIelLagfZ46lIwCOtfN1l77R1R6Hh9hLfaPqc0dldNGkj5xJkjdmpPiVretawLCzSN4oFB+0Ecbq9Wv9B0+4dXSCOOTOS23PNct8QdPtbXwpdPe7IpFX93IvUVwTpyinqerTxNOU4u2pzMXiDwf4R0cwtapdajNBlPlBIOO+a8Turu5vNRmvboh3ZicAdu1aGqwxXTLcafLJOY0/eFhyKoQwSRzIJgVLc9O1cU5uSS7HsUaKi207tktnNdT3CsvyuD8u3jFbuo2fn6V59xN5twCAST0rNVYxKsyHCZ5x61K0093dQ2ZOQ3Yf1rM7fZtdSTRnh0+aOZpT9ojYbVXvXaDULHXWEA0uM3ZX53ZRuzXHvpc8V8JFQbYSMg1pDVo0nP2f8AdXQH3h3pp2MqtPm1iP13w2bIvdXUQjt8cKOpNVvCdrBNeFZI1CAHlsVvafdSazpph1GXdICdpY44Fc/H9kttRmt3Zzt5G04oJg5WcXudFc+HYILeTVYVjKxgsQw4BFQ+HvFE2jzsdSV1nmH+jSj7uPQ/hW9om7XtBl0d4yPM43egxWLe+DXmuTp8c3niBcIX4wQPWrt1Rx86d4VD3HwD4i0/W9EiQSI9yi4lQjvW+9jZOjL9lhG773yjmvJfgvp/9l3dtBKPMaVDmQN0bPQ17IRtNevRlzwVz5zFwVKq1B6GHOtho7IkFiheY4GxBXn/AIp0fWotYMzzrDayuJY0jONqjr/OvWHjjYjeoPPGR0rI8T6Sb6wYRn50O4f7vcUVKV1oKjX5ZahDYafqmhwHyg6yoGyeua57xD4fmih3CNXQHIKdRWn4FkdY57GQ52nzIwey+ldHKyqmXAK9waHCNSNxe0lTm7HgXxFvPE5iit9O0/zrULt34GVNcHpFvNpLSzaycyHLoRX0DqOq2i6s0lpbbrXBjdCOC9eG/E5NVXX5YEt/3JJcBVyFGelebWhZnv4Krze61YwYrxdQ1iORmcAOCOuSK9K1z7C2kR30USMyJw4HIrkvhJeadHq7x6jAjvIQFZhnFdL4n+yz388UZe3tipEaqvDNWSWh1VJXmlbY8wnumlmkeWPc7E9qljmtYl/0dpoZiMM2eKvSWMzP81uQBklsdQKyLhcyERghSeuKhnda6ujS0sL9sRZiro55YVW8aaY2l3qxqQVdd3BqulvKpULLjnOKg1e6kupSzuzlV2/MelCM67ly2ZmwMoJJ5Oa67QPA2qa5pg1O1mhjjLYRWbkmuUt7ZmK85BOK6vw/NrEFxDZ2Ezhtw2puwM1bauc0Kc3Fs9j+C3wxn0fUE1rWIkaVVwgJzz64r0zxVfeVELNVYF+47CvErbxF428OzLdT3DXOetsDkYru/B+st4i1CE3V0gckPLG5AIP92u+lVgo8kTxcXQqOp7Wbukd7olstvp8QAG9uSR3q6c9fXtTgoHypjaBxj0oPWvQjpZHjt3dxoOBzWT4pH/Ejue4wP51qkHPXisvxP/yA7nvx/Wk3oXT+JHm7Y8ti2AoHOe1ebeMvF0vmiw0+ZkAYhmXrW/8AEXVms7FLW3kKyP8AeI615toulT6pqwQyZwdxzXLUkoRbZ9JhqV/eZ6L4T8Opc2qXmrAzlxlVY5FdVY6RptnMZrSzihkI5YCn2EaxWkUajG1QKuJjHymuWG12ZVajlIeoJqVea5rWPEjafI0a2u8r1IPap/CniW310yrHEYnjxkE9auUrEexly3OlUdKevYdaiXdvAxz6VFe6xp+nq6TAvMeigcVFzLlbdkXZDHAnmXEqxoPWsrVtZtPs/wDxK7gbgPmasm+aS/iMgfcvXaW6VgbmVmjjTjoW6VnKZ2UcGm+aT+RX1vWL+S4G68mI9M1RmurjYWEjY75NSahhLpFZA9U7q4gLOTG+BxgDisJzckevTpxjsiizLdXIdxhh3FWQBt6ZFQ2ibv3vRQeBVzjb8oxXBVep1x2IlXncoqSJd77WWiNWzzU8argk9awbKHC2bqCMelOQdVPUVJG2MKfzpXwen50XMmMMMm7KjNMMTZ+6albeF2o5FMeSQLgmkGpXmUscGq7R4B4Iq4yhl681BKNo5OatFJlORY1YFlJJoOxshl4p52n72TTuNuFSqWjLI7J1SVl+7xn61Y8xmJb5gD0qlOvHyD95n9KtsbhrZT5IGO+a6Yx2MZ2IJZZpbldzNgdCDXeeEbh2Cie42xL13VxdjbyzSFnxitSQSoPKyU/HrXZCbTsceIhGeh3+r3sFrAWDBwR8vFc8fEMyKVSOML6ba564k1DylheUtH656U0iRGG581VSbtocsMPFaM6K215ZJALiGNo88jb1rftfscsoeyt9gYfMGxivOmb58KcehHatCy1aSMeQXJYdwaIVCa2GuvdO7kt5wTlOB6GomX5vSuattdmSZf3zYzyCa6C21S3utsUuBK3R66IVkzhnQnEeRwaaw5xUkqGNtjMG/wBodKjLdu9dEZHM1YYy+nrXtHhb/kAWf/XIV4y/TrzmvZvC/wDyALP/AK5CvQwXxM87H/CjmvjT/wAia3/XZa8Xr2j40/8AImt/12WvF6+zyz+EfJ47+IeqfAj/AJB+o/8AXYV6LqP/AB4z/wDXNv5V518CP+QdqP8A12Fei6j/AMeE/wD1zb+VeTjP48j0cJ/DieFDuPXNTQqVXbnrTIwMe+alHtRY9NE6r2qxGvIGOc1DEm4e9YPxT8WWXgvwrLezMHvZF220YPzbjwDWUtNR3KPxO8bXGiH+wtEjL6pOmTMACIAe5968usvBMmsNcarq1w99qMjZErOc59Kx08VCz8O3d9qUrT6vqBMmTztXsM1rfD/4oWlppqW1/aMxB5Yda8urVlJno0aMVa+5t6RGulQtYarA2RxHIzZ2j3p/wb8LJdfEvUNc1KGK806NCsJkXIJ47VX8d3ll4ll0e0s5NzXsq5VTllXcM5H0r2rRLXT/AA/pFtpNnartQBWIHU+tbYenfUxxE9eU6KLy9ixwqEiH3VXgD8K8Z/aY1200eOwuLC726xBKC0aDJCEEcnp3ru/Feq3el6Be31rEVeKMlSfXFeWJocWq+ANT8SXmy7vrsbjITkr8wO2umpKysjljFtmnaX9rY+GLW5tg01/JF50wC846kn8688m8WXnjXVZND0+zYPuPL4A4rY8M+INTl1y3tbSwLWzx+XIQPugACutTwlpMWqi6t4xb3M/V0XoT1NcE7yZ6ELpbnHaR4Z8eaVdCTVNSRtOdSrwls5X6V2Hw91qW18QSaRdENZlc23PT1q9p2m6hpOrLaaoo1a38s+WS3Tkda878f+MdNsfGAtBo8toLZhuMY5OcU1Bxsw5o7HuRmjjd5Y0ZpB2zVb7fJ/aUVvLEI0kUkdOtY3h/Vf7alsdQ0wObJYsTq46nHFal1avqF7vjARYslSTzmtRW1LWpOd2FiVxEPmA4IqjZ232hI0ZmQn5lOaiW5+0TPu3iSP5X9GrR0+ZBe7ZPlWNMgetTuyrWWgviC4MNpHGIzICNrkdcVy9xZpea/awRo32eIh2GeMVoarryya01vChCKuef4qf4be41a4e4jiWGJG+YvwcVEoqUik3GNw8W2Kwm1kWQrG0iKyE8EZHauL+Kniuz0PxRaWcKvGQgDiI43+1d1fiLVtZQtNvs7T/WgHgntUeo+HvCF1cC81GOCRhykjHJFN007tC9o1Y5bQbeW+F34gsJBHY27KPKlOXbPU11xVriwWRFEiOu/pyMV5BdaT4gn8fzJ4f1Mf2Isi+aiP8AKR3r2C1gS3lDWd8oVbfDIpz0Bp00k9SXNyRmeH9N0Dxd4ttVvdLguXt4z57PGC2QeP0xXet8OfBLl45tIWSCQgsr4IHsPSvP/gddRab4h1V9QYf6fcf6PM3A6AY/MV7O+VO0nj1r0KUYtHDUbPEI/Bvh3Q/jMbezjaztng3QRhiFzmm+NZDpXjpVjxGrhQe+44716f468Mx+JtEmtYZBaaiObe6X7yGvAPEB1bSNVsz4imea5tbhIHZujrnAbP0rnq07dDahUS0PQNQ8H2Pia5t21eSeWLAYokhUD8BXHeMPFi/C3xNb2dldTanoMif6Tps7mQEd8buK9a0aSG20cXkO24R18zIOePSvCPHOiQ+Ldc1TU5w9pgHy0I54FYTnyJM2dL2miMrxW/gfxXJNrXgq7GnX0h3SabMpwvrjPArqvgX8MtU8Q+IbTVvEkMMekWKlki8xSJX7HAP1ryrw7b6HD4glW+jMwjTbtAxuI4Nb2o+JrjwpEJ9MllS2lOEjSQ5X8KiNWDntqQ6FRU7t6H1/ext5X2UKAsXEYHQKOn6UQZkhX2r5a0j9oK7sI0WZLidlAyD0r3P4RfEjRviBpk0tgrW11b48+FvfuPavUhUTOKSS6nVajaw3UDRzLnbyp7g0zR5nkT7PJ95Bjce9aIVXH3cYqtfWP2mHbHJ5L5yHXtWjWgkbduCIE+lTfSq2no0VjFHI/mOq4Z/WsvxV4q0XwzbedqV0qvjKxKQXP4V8zWaU3c7IRcrJGjq2qWOk2pudRuFgh9T3r56+NXjay8S6msenXEptIF+VckBj9KX4yeP9O8aW1nZ6bDcQCF9zs/yg1yvhHTrfUtdSK6+VAAAmOGNedXruXuxPdwWC9lH2k9zf+DulSzav/ad4qy2UWGnB5GPcVV+LGsWer69HNp1rHaWkYKpGiBSSO5xXpHiTTLHwL4HeCxZEmvAWkycErjoK8303S4deu4rq3Q7QwWSIjn6isprliodToozjOTqvZbHO6SjXB8s8sT8nvW14U0jUX8S/ZiqpJ5Zbn0rSt7GPw5qe+6hYvuJjjK9KnsdcE+v/ANo2cG65jQr5I6tWHLZ6nXKs5R90zdd+2affvaySEFjyKp3kBWGOeKEGQH7/AK10PiXUbXVFiFzZGHUJcqqkcrj1rPtLJ7e1Jus4Vuc0nuXTqe4r7mL/AGg0RYz5bcCOB0NO0e1bUb4FJQA3c1W1ibN+fk3RdAAOvvVvw5bhr+NhMLbBzg8ZoNZP3W0evfD/AEO+s7gRmcGM4Oc1seIrOFjNumMbKD8yZBJrC8O6yuls817LJhRwR0AxVHWvE736zLauYrcfMZO7ewrdSXKeFKnUlVcjI+GDeI7Pxn5ZleW2hcvgnORX0bby+bCsnQtya8h+G+vaZcC0vIV/exEx3GRycd/5V6+jJLGksRBR+QR0rvwvwnnZlJyqK6JD0pOMfzpM8fShTkdM11nnHLasG0bV47qIHbIeQP5V0a+VcWyS9Y3GRzVXXbE31iyR4Eq8qTWD4U1Bra8fT72X93Icw5PCY/hrP4XZm9ueF10Nc6HYNvyhGTnAPFc/4p0yGzQNbJG+9CHSQbiR+Ndo4weAM1Q1HTY74gyHbt6EVNSknHYqlWcZJtnx5eNLFql3cQI1t5UpJXHXmupfx9HPpcdpcWybkH7tgoyDj1r1vxl4VsrHS71ZrWGaO4Q7ZcYZWrwm18E6jLd+X5qYJ4JzgV5VSm4H0VLEQrpO2x1/hDxFpdxayWOqx7ruXKxORwAa5zx/Yx6JeQwxkMHG8Y7ZqnfaPd2DPC00Rkjx8yN/KsvUvt15CJZXkn8vgt1wKyb0O5QUW5wZUa4Iy2881Xl+eRF5yxxmo2I6jNNt3PnKCf4h+FVGJzyquWjNZbWa21CG3Rs7wG6V0Oj3V3b6mrMi+cpG1tvGKm8Ha3pNpqsf9pWonXhA2M4r2PxN8M4vEHkaj4dvUsoXjH7sDvV06TmtBTxMMNaNRaPqVNEhR7Fb5kDTMuC7EEVz2t2kWm3rarDJGiN98pwQ3rxU83gjV7Owm0qPWpftKvx/dNacHw71S+tVs7llVio8xyxwwx/OtFTm9LHH7WlBuXNoek/DzUDqfhG2u2kZ+qhj1IFbxPFZPhzTY9B8O2+lw8rCuM+p9av28j/Zw8inPcV6sLqKufP1bOcnHa48se9ZviTnQ7n6D+daSMHQHGKzvEKj+xbge3P51UthQ+JHhvxDFrFBHIbVXcnliBXnn9pG3l2x5iXOdy8GvXvF+lPf6d+7ALpzXi+r2jJMyuoDAkVx1YKaPq8HNctjqtJ8VajLELa1vBuUjBcZyK7i08Qx2+mfatSBjdeMD+KvItHspIXWTdiupN6ggCyjzhjG01wOo4u3Q6amFjPUsa/4y0q8RzbQsJ2BAyKz/BDTQ+dKsxjdmzkGqP2aN5TJ5ark8DFaen23lxnDAZqalW5pGilGx19trN4rbftDvxySazdRu5ri4DM5JNV7dWReWH1oIxMOuPeo55MzVKKeiFlku2jIt5mU9wOM1pafoOqXFvHfbj5K8su7rTbS0kmT5cLkgDjk16Jo1n9j06K3PUDn8a0pK+5x4rEez2PLdfWCOTzEySBjpUNpDI1qrSL8p5ORXqupaTp1xEXns43IHUCuU1nT2RP3YVI8cLV14pR0KwuM9pochdIjE7ECqOgFVFVlkJzkHtWvc2/ljllNVxGnHAzXkzep68ZaECRsyYxj3pYVbftY1ZwFyF5b9Kjj3FzuXn2rJ2KuSKyjjHFSLsz7UwLxytSxgE/c4qbE3GGNhll5pHhbAdsAHtVlUB6Ej602VWX/AGhTFqU9g3VXuE4NaB2sCKozsocBgfwoRUWUtvoKfGo71LIN5yq496F8soSDkj0q0rltkGwG7UoOR1zW5b2pnQxLB5jkZGCABXPyzSQygspct90CtSwklhTIkYE8k+ldsNLGFS72Oj0TQ7iS1YvZ+W56MxBxVu28M3isWnnjnz0DDJFV9H8UvbyJayRmZHIGR/DXbR4YBlYEEZ4Nd8bNHh4mpVhLU43UtCurceakYkhUfMO9Zcdgk6FVRh6ZFeleWWOO3cHpUbW8Y+7Gg9eKpxTMVjJJWPMLnTXh+9txjNVDFCpLLgN6+td54g0lpJGuY2+UD5kFcDrsbRbgn5isZwtsd1Csp7mfdylGyv8AOmpqTRLnc3XkZrNkuZFAEkcmSeuKkezmZQ6upGPWsLNanXaL0Z2Ph7xXbhktrlm2scc9q6osCoZCGU8q3tXjU0DgFhkMOeK7L4f675oXS7gsT/CxrqpVLnFicOrXR2p+6D3zXs/hj/kA2f8A1yFeMMONuc88V7P4WGPD9kP+mQr3MA7yZ8zmGkUjmvjT/wAia3/XZa8XzXtPxp/5E5v+uq14nX2eWv8AdHyWO/iHq/wI/wCQdqP/AF2Fei6h/wAeM/8A1zb+VedfAj/kHaj/ANdhXomof8eM/wD1zb+VeVjP47PRwn8OJ4eg59s1NGrEHpioo93IPHJqWGmj0y9ZskMck8vCRqXYn0FfMHxOubj4k+Mp9cs7pk02yYRwo/TI6nH1r3L4t68mhfDbUpc4e4Qxpzz/AJ5r5hvtSjXw75FhdNZsvHl7sGQk9TXDiajXuo3oxi2+Y7DT/Ad1qGl3GqXEiiG0QEEjrXHa1PGLNvsNiSYWw0qCt6z8VX194YtfDdlcSApGftUgbhvQD8q2/gBpU138QUtJ4pXslBNwjr8jexrhjFOdm9Trld004rTudp+ytoNvJHd+INUtxcXWQLZnH+r45GK90meHewWNWfsdvSmW9ppunxmDTbKG0twSRHGMDPenfK7ddo9BXq04cqPPepRuNP8AtqMtxiSE/eQ9CPTFeSftA6G3g/wnHr3h+WSzgecLNahiUOepA6V7evAwOg6V5/8AHVI9a8OQ+D4dr397JlA3OwAZz+lFRK1xK/Q4nQkjbw7p/iC3kCKFVplj4LA9elei232XUNOhuYcLuUMCRyBXjPhaf+wYorO6meOC1by7hJDxwa7DTfEMzzG5s4Xe3lJSMH7oA71x8yR3xi5I6nw3DIdavpnLFdwCl24x7ZrJ+Muh6DcaKtzLDEb/AHACRFyxHvin6ZoOoRZv9U1iZkm+5Chyq5rdg0KxNoVlXz2IyCwzWnxRdjPRPUwPCyP4c0W0hZkkjmiG3aAO3BNS6vDqn2ITTP5EbuCsiN19qyr6zvtG13y79lnspYj5YPRMHOBWtNqD6hocK9I3YLGqc7ayZstdSyqnSjA8zGSOdRk4zg1rNc2TTqI1HmeWSGrmJLHV7qyktY9QRVi+QDdzUE+iX8McVydQbzHj5QHip5irGto0YYS3LCKRvNIDEDI9q2vPt7GziXy/3l02xcDgE1y+h7biyaJf3MqPyD/EfWtbWr+KYWQ0+RZ5I3BKoc7TVxaSuTLVmva+GLGCF41VlMp3OQxGaZJpWi2se24tg4ORg85/Crb+JGjQCawkZ9mWCj2rHt/E2k38jPIoiuI/uwS8E/hWvuJGPvNmRb6bBplte6fbxxwtdtlXAxtHeuf0zwt/Y8+oS2urTXk8w4Usdoz+NbWsSWt94jhdNRIeXChVPyr2pvxGvrPwjoPl2zq13IRtIPLtUKCkW5cvU1U0m1tvhxsnCo9uDJuJwwfORg103gnWPP8ADdnJdeY77cbickjsTXO+EPC9zr+g2Oq6/dTATDebMcqcHvXdx2UFuiw2qiKJBhUAwBXXThY5ZyTLMd3FIPlYg1keKdEsfEmmXFlc2sDF1KiRkG4fjWmsa7cOoJ9aCFU7VGPpWjRlsedaT4I8U+HwttouoLdWKr/x7yHp+JrhvFlnrNhfXFxrGiyiHBVmhcn+VfQOcKMfnTkkbkMAy+h5rCeHjNG0a0kfJl1q3g4wLZyWc1gxOTctbfMD7muQ8XaALGzOp2t+uoWsrcZPKjscdq+077RvD98rfbtDs589S8Y5rz/xh8EvC+vRMunTNpErnJ8lQFrmlg2ndGqxUrWex8laDZ+bNLchA6AfcYV7L+x/Zz3HjHW9QTCRW8O1kHruFWbn9nvxFp90Y7TWLW4t2PLMTuI969Q+DXgGD4fzaiRdCa4vV+cDovPaijTmqmqIk48isehxH5zxjmp0OW49KgLqR6GljbBzmvSexymjGWEa4614T8dPBupDXE1eItdQzLggknYR/wDrr3eH5olPFPKpIuyRFdD1UjINfLYmHPJo9PCV3QkppHyt4e8OX99cQwtaDarjLtwG9q9m8J+DtH0GKfXNWa0le3j8xURgdmBmuJ/aJu9VsNctLSzmews2jJAhOA31rzjTY9QudMmuF1K52hgrRhid59DXme7Slqrs96ftMTTTTsmbvxJ8YyeNtXWaGNorVf3cSk9s9cV3/wAMtMh0+5srVsSXvmKxYjquf8K4zwt4TuZLqINGhlGHOR8oz2r2X4eeFpLPUH1a6OSvEasPbtTpRlOfMZYudOjS5Iso/E+zs4daEssKtM0eUO3gYrx77ZYzeJBPawtZXKSACReATX0D420u5v7u3uIlWVYwfMQjOR6VwXifwhpMtodVjkW3aEZa3IHJFViKbu2jDBYhKCT3BoNFu9PjubmIPqbHCSEd6r694Xvp7ANMAecjacbhXH2XiOUXpaSMSLbvshCnOPevSvDvidrnSJkulXzVBIYnjHpWK5ZbnTUVSm7x1OAj0LzbcuqRxzRttG4dhUrjR7hTNcQL9ptR8+zvj6VBrN1NeX0lu0jW8cjn5s4xz1qOKODS7aT7PibPytM3Vqysjq1a1ZBqusz3sMZSPbbr96I/8tAKtaXf2bMpm2vIQAkAGBGP60+z8O3N9iSR/J3ncpHUiptJ8JvHrL2/kmUEczOvT8aaQpOmo2ueheHtMtbG+t2soYZEvRnYoAwT/wDqrutCtb21aWKdiseflTOdteX+E7a48M3qvJdG6RZPM5PCg8Yr2aCVbiCO4XGJEDDFelhkmj5/HSfNfdD03YwaU9KaDuYY9KOtdp5yDP4e9cl43sIY41vYoSQzYcL1VuzfhXWM2F6ZpsvlmJ/OCmMA793QComk0XTm4y0Oc8JatMzjS9TYfaNoaKTPDr/jXRsCSMV4X4y+IHhzTb6aytTNdbXOySMg+WwPQe1c9qXxj1q/05rT57SUJtSSJjk+5rm+sKOjPRWX1KlpLS59F362n2d5r54TAgyQ2CP1rzDxd8QvBEcFxY2JRb1lKoywjbmvDE1PxNqqSwzaxfXIP3kLkimaV4b1K+uFtra1d5HO3hScZ71hPEuekYnfRy2NPWciHxFc7rxmhlcxnk89TUGiXN9AJJ4Qzw/xqeQRXsOnfA+8uFiF1fhBwZOKT4reG9E8N+FFg0u6HnoDvVcZc+9YOjK12dP1uk6ijF3PHLy7s5LkvFbeWh6qTUJJVWiigGGx82MmoI4y8m+TpV43DTXUBjiEZDABR/HWWxvzN7mz4Xso5Lq3Uxk/vBvyO2a+utLhg07QYY4PliSPI5r558PTQLdWWmtYzR3FxIu59mAPavoTXI2i0FoYyA2wAZ+ld+DvFNnk5vNSlCJi6Kkt/rTXEqqYkYtnHWuqZuTjH0rM8LW32PSEDnc7nJNafy5PHNdlNNLzPHqyvIXgrTEUrHgncc0E9D70e44rUysNyVAYjiqGuqP7HuG55H9avNl/l6Yqlr3/ACB5wOuP61MtjSG6OH2nHbn1rmfE/hG21RPMtVSGbufWupVgPyqSNQecVx8zR6kJuLujxHVdH1LSJCk8RYdivNV7W1uphuVCRXuzW0cvyyxrIPcVXk0exfIjgSMnrgVjOEGd8MfJfEeTWNjNg5jJPuK29O0e5nbAjGAOp4rt4/DyRvujmIGaunR9yqpuGVR1A71j7FFTzBWORh8PFTslcM5Hyhe1TW/h+8ju0EkYkxxk9K7i1soYFAjjXP8AexzVtI8D1rRUkjhnj5dDI0rRo7X55VDSZ446VsKmc1IEGB7U9V5zWiikcE6znuVbtMQOc44rznxHfsJzGznHSvTL1d1q/rivOPEelGSUz/NxzxWVZe6ehlslzXZyd/573CCHvUV4lwyCGNf3nfmtea1kf5uY8dKYIZdpOc49a8aa1PpIyM+385FWJseYetWMFRgH5u9SBNzFmGGpCihuWrFou4mWA60qylR3ppXB4alBGPWkMkEwwKaWLN8pqMDnpSqoHfmkFhs8mwbdhLU0AeUcDk+1KzqshB544zUC3MYkK7hn0zVIEVbtZSBGpIyeakii4wnQD8zVobZODxUiruI2qQK1ixNlKCymWfzJJQWPQH09KsSSLsKohXjB96vTQiKHznI+lFrZ/a282F12KMnJ6V6FODkjF1Ip7iaPa4IYggZ+bPWvQNBvdNEIto3YSdtxri4pIZv9HtpVaYHDEGrttpd3HKGbcpzncK1p3W55+JUaqu2d9gg4JoKiq+nPI1uiyfNx96rf1roPEkrSsVpY8qVIBzXm3ifSHt9bG5yIXHHpXqEi8Vm6vpsOoWzRSAKTyHxyKLGtCs4M4weF4r6CNg4VO/HWq+u+H7XTbT7RBEzKBhwCefeu3srRbSyS3HzBB19aSREK4ZQV9CKU4JqxqsVLmueBavctBdl4mIXrg0mlX0hvo7pN0Zzzjiup+Ifh4JeT3UbL+8+6grltKt7iEHfbt8vXjpWMbJ+Z68anPE9k0ef7TYRSDnIHJr3Hwx/yAbP/AK5CvBPCILaPExGB2r3zw3xodoP+mQr3cvVpM+UzS1zmfjT/AMia3/XZa8Wr2j40/wDImt/12WvF6+0y3+EfH45/vD1T4Ef8g/Uf+uwr0TUP+PKf/rm38q87+BH/ACD9R/67CvRdQ/48p/8Arm38q8vGfx2ejhP4cTw5Byee9TocNtqm7BWODU0EihgTSPVSOB/aZ0u61D4eLcWpJS1ZnkUdxgV83QWdpdaPumuCbtR8mB1r7PMcOpLLb3ah7VgVeMjIb8K8a8S/s/sdWkuNB1iOCzmbPluOU9cYrkrU29i4tRdzyH4c2epX2tLpenQO1zPJtLhcqnua+w/h74Vj8I6CtnKUnvpTumnA5J9Kx/hX4HsPA2jG1gK3N5Id0tywG4n2NdkrOSW3UqdCMXzdS/aS5FC+iLIJ+7iiRFY8nFQRttHUn0pzthS/JI7V0XMrEF6s1shlW7ZR2XvXkWr6xNo/xOGqaw7ywPGFhkP8FeufZ/tGZpyQOoHf6VBBoen398W1CwguYB91ZUzUTXMioux418TdG0rUbuO8F7EYdTdVZlblT2NdF8PNHjtIP7Fju2uoYF4lZcflXBfFrToNB+MEEGx002XJih6IpwOg6V6Pp3iHR9NsLaQ+XbMFxIucZGOK5HFc2p0U5uSOh8Q2sj6dBaw3AhfzRgn0rYCTW9tEiqJW2gE5/WuFfxHpmqW093cTiKID5G3cA1vWOv28ekwv9qjdVGFO7k1rGpFag4NieI4IbzULO2lhMhUlmHbp0qtp0N9Z3km20iWEf6tCePrWxp80EcbXFxMivJ8wL9qh/tCG4ud8issfRZM/K1RKzdy43WhDbrMsxuIrWOMs3z/N1NcwNN8b3HiOJ5vIFrFJu+/1TPTpXfSwRvbBg+AfQ1CJrlXPkruT1PapcEylJ6lCaKxSae+eAwtEnOBwxPFanhPTbTR9ORkt4zJc4dnPPNXnt4LvSZYJSuZVwSexqpompGFP7H1O3EM0KbYnPAlA9K1gkncyldos3QS9NwAoRguAw964zxZ4ej1K2iDyxx3EP3ZBwa6uwkNxZzqFKNuIHvVW50yO7McjuR5fAGepp1FzBBuJ5FqXiDTtCvo9Cu8/ayMh1GcHsc1Nd6TJq+p6Pql9IJbKylVpXc/eJPStTxP4f0X7ZJ/a1uYJCR/pzAAAema2NR1LRF8JWnhzRoRfPKRtZRk5z96ohF7BKSaZ7DJ5RSM26hYtg2AdAMVXfg+tZegfaLXSoLe4YtIqjOa0+GxlsH0r0E9Dja1GlgBTWYlgae6gdOaYRxTEG48rzSRtsJzzSNkGmn7vXFFhimTd6ikOSOWx6U09KN3egQ4uynGc/Wqkvy3yPnGQc1YNU9Qba8LejUrCsaHuw+lPVtoGahU5UfSp4R+NHQLamtbbfIUAj3qReKitVVYRhT83Wph6V81V+NnUtjG8W+HdM8S2S2uowKzr/q5CMlTXFab8HbWzvhcf2mSoOduz/wCvXp6gjrg0vG7JrB04Sd2jphiatNcsZaGbpGhabpq4itwz9d5HOa1s8cDA9qaW4o4BxWiSWxzybk7yYjLuU84J71i+JtKtbi18xbdZJU+8v99e9bmM9DigRqXyevrRKKaCEnFqR5a/hnTLSVbk6SsVrKTvKjJB9a848U6VeQ+IjZ6fDK9vJICrjI49K+kb5FNhLC2MFTjiuOhgZp42t0WW5Q42Y7Vw1aC6HqYbGyWrPINZlk03dYyQb3ZVCj+IcVJ4csW3Is8hIPzFCOB7V1HjDQX1Hxvb6xPJ9mjhASSLvkd66a10yzvENho6xPOBuZ3Ga5/Ytux3yxcYwT7nPaXoOtahriNBcf6GF6j+H2rVfRdbn1kaZjybfgySg8kV2HgrSLzRbeSG6mSZ2ckkDpntXQvEGO/jJ712wwytqeVWxkubQ43VdFWys3iKeZbsuFcDLA10fg+ST+xIVkzlMrg9cdq0vLUrsZcinRxouCqhfpW8afK9DjnV5o2ZIcBtwo+beCPu0L+ooyMVuc4tRXKLNbTW7fdmQofoalPNNBUng5IosNHzj4h+B/iBdZk+w3EElvNIz7iSNoJ6Vp2HwXuNGTzNUvFuopOCFXJT1r3st78VVup4Uid5Spjwd4PpXJLDwTZ6McxruyPNfC+h+F/DBbT72xiklmBeK4J4b2NdPoeuaPby+SLGC1cngqASa85+Jt9bvdwW9uzNa7shiclWzXM6n4gnnvFaW3eG4tEAiSPgTY71zOryOyOyOElWjeT3Po+2vrW4tnnilVo4wSxz0xXy98VPEcl3rMy2se23Zyuc53EGus8P/EKNNIurO4RbW6uImVo2OOoxXnOnrHqt5Ld6jKsUFuxGxeC30pV6/PGyNcHgnRm2zJ0mH+0NVit/lTzGGc9K6jVtNto7+WbTrfe1uoy2OEOO1c1dXENvqzXdjEwjRgUD/wD1q9b+G93pt14Zkgk8u4uZW/e+oHauWCuzvqS5Fd6lf4KQSatr8C3RkkeOXzmZ19K+iZVEgwwDL6GvMfCF3Y6LrMdsUijWfgMQAQK9LjZWO1T0r1cKlyHz2YzdSrzWshdqqAqgADpSMOetPPWk255rrPOGMDgAHpQMEZpWxjk496YDkAq4Ke1A0R7yrHqRVXWlLaTN7gVfIGPTNUdXYf2ZMNpGBUS2ZcPiRx0Ua/xDFToo9OKI14p6LtNcEjvbsxwGKcka5560qD1xUyqB7mhIhsRYhjJqWNeM0Ku6pVFOxlKQBQBTkXg05B6inKvNUjByBduOlKoGKeE4pQnNBHMQuoKFfUVxXiVxbNJGW/Cu7IC44zXD+NtJkmvBcRyH3FRUV4s9DL6i9paRyMzO/TPNQt5mdvFaNzbtCAMEnvVNom5JOD714tWOp9TTkVvmDfNjjtTGVSdxFSSqqyA5zTWVWH3sVz2OggK7244phHzhFPTqatGNQvHWo/JKnI70ikNyd3TNOyrcbeaVFOcZ+tSIMZwN3vRYVytLFyNx4qpLp8MkwkRtjjn2NaexXfGcU4wr0Cc+tNIXMZEzSRzovUe1bemxjeA+CG6e1QR2q7/u4GOD70mnNM+oGLyyFXocda2pRuzOpLQ7nRtJt5W8qVFmjxk57Vsw6DpcZO21XHtVfwhDNGrtIPv+o6CuhK4BAHavZpxtE+VxVeXtGkzznxdY2lrf4sIlifHzEdzWXZXF1DEyPcM+fU9K3fES7r11f71YMq7V6ZJ/SuerJpnrYazpq5u+GNQuPN8lSWTPc11iHHuDXCaLJ9nkErcAGumh8Q2ohImi2gD72auFQ48TRk5e6jXONtRtjBrlR41tjqQtVi3Qk8uD0rpoZobiMSQyK6HuDWvNc5Z0pw3QyXGMCqV26wxtJJgKozmrOoXENpEZZ2Cr0ya8/wDFvihZBJbQqNg7g9aUpWRdKk5u62ON8U6802v3HmM5hU/IB2pvht73UNWiS2UupPzAjjHvVrR/DM/iLUhIytDCxyXIr1DQNBstFtRb20YZh1kI5NXTpxXvS3OyriFTjyRLNrCIraKIIqFQMgV7B4e/5Atr/wBchXlgj4565r1TQB/xJ7X/AK5ivUy93mz5/HvRHLfGj/kTW/67LXi26vafjR/yJrf9dlrxXaa+0y3+EfJ4/wDiHq3wH/5B+o/9dhXomo/8eFx/1zb+Ved/Aj/kHaj/ANdhXompf8g+5/65t/KvMxn8aR6WD/hxPBA340K247e3rUSnGR6mpEwpx1FZpnrouRvtwqgCrSS8YPX0qjEfn5PFWFbIpMC9ETj6VOhGKpwGp05IoAsLyfapUWo0GcDPFSrxkZoAcV3tg1dtl3YUcDrVMlgvyYz71z/j3xBqGgeF7q+htQ8m3ZG2eMnik3YLXOD8dWEXjzUdTuPMRv7Kbbajrlu/8q5q003TJLf7Hqr/AGe7ClN0gwK6n4ZaU1ppMiSzgXt25nct6kk/1qp4lvLGfXbe2uYYbi5SQgLGRlvc1ySfOdMY8qOc8IeBLvQZ91xff2rDeAiKBPmEfOcn0r0WLwlZXFuY1VbdQoJOO4roNGsYbW3FzOogDr1xwtM1D+zr6Hab9YUQ8sHANRyRW5cZPocvoVxJDeNpOoRiaJgRC0nfFZ2uPJBqcFoqvBaB93yfdPNR+L9Ts/7ZtINKnF39m+d3Q/c7c11i3ui31vEXnibgZyOhrNyijZKW5W1MNcTQT216IIlGNqt1qHQLLVFuTs1kzRg5dZG4HtUd3Foyakp891XOODxWpp2l2LSXDwSt5fbD/epxkgaaNO9urOys3eW4TdIpGQ3P4VjaNpd9r0Ra4lmghgXEcj/ePvVTUrK0k8ZabZNITFjcVJzzXZ3C3tgsiWqq8TqeD2rX4/QyehwraRrNlaTvHrcknlq7KGON2BXD/Cfx3ql9qN1azrPM9vcE5PO72r2T+xReaVJ58hjnAOzB6ZriPDMEWgfa4bbRt1xLIdspxgn1qeVp6A22c98Q7q/8ZfE/QfDdsW+zGRHnb+HAOSK+jH0iysbCKyggjHkIFUqorzbSvD//AAi/hHVdYvnjutVP+kCVVxtA5Ciu18C66viHwjZatkFpFw4Bzhh1rrpb6nHUTWqLkcaxptZQynoT2p3llejbl7VOxAyMAioRlTjqK6TMaGB7EGkK88HOaVuTSHHOO1ADD0phK9Kexyfm6VE2M+1MBD97PamnGaUn0qMHg0APLDPaqWqf6lD/ALYxVjuKralysa56vQwRfiOVUewq1FjBBqpHjA+lTRN74pMDXtciIZOQanBqG2P+jr9KlH0r5qr8bOlbD/5d6X8RTaBzUAOJ5A9aUDBpoznmlFMQ5TTh1pop/agTGzYZD3zUEFrDGd6qofuQKju7Rp5kuIpWjkToOx/Co/tl3G225tiQP+Wi9KTKSdtGZ3i3So7qA3SoDLGMsMffFY/hCJE15ZrZCivFtcDtXW/bbZxgsT6jFVI5mhuHe107IPVhxmsnBc3MjeE5cnKzY2qzZxz60oHIxxVGO+IwJYGT171at54ZsiNskdu9bpo5nFolHWnimDg5pfxqiBxO0bj0pI28xN23ApGAIwehpV+VQo6CgB3ekchB0zn0qC5L5jCIWyeSD0qfPGP50AijeXlrDGHuZVhXOBvOK5fxTG7Mbj7WDabd3yH5SPQ1R8eyXd5d+XCUUKCBkZH5Vy3gjULhoNT0zXL+CHAJg3jqfTrXFUq3bienRoWhz3+RwnjvxkL66MNnbKkMY288HjvVDQ7q51HS90gZpVfFvMOSp9CfSnfEbTBY3f2kbS0o+6q8fWs3wxqk627aRCY445jyxHIJ9K86V7nvwUeVKJ1HiOTTta0XydShjs9aiwgcYG/J61xmq6DqmhY88ebBIMiZMlfxNaOuWc3ClpJ0UcTY5B96jg8S6lZ6DN4fv7fzoJz8sjclfoaV7g4clnFnPSMxjPzZOa6bwN4hTw/rNtJcQrNbeYvmeoFZE2mNFam8t3Dwd89RUOnadPqc5jtAXl6CPuaFuVJJpqR7x43gs9Zkh1zRxuE0Q8ph0U+hx0rp/AuuXjJZWGoRyPdpw8gyVI+tRfBjQrrRfAX2fV4l3u5ZUcZ2g13On2VtAiYgVJOvSvVpU5N83c+dxNaCTp7pbMuTLvUorFSehHamxDbFsJ3Y7mllfaMDljQOFxXYeYIRxjqO/vSDCIFVMD0FL2pOnPagqwu3iqmrf8g6X6VbPIqnqeDYynvionsVHc5pV47U4L9KUL6mnkdOOa4UjsbGhQBipV6U1RuJ44qZF/WmZykOUcVKi4FIqkGpAOaZztgq5qRV5pVHHSnhaZk2IF5pcUvfAFLtOeaDNsYQOnes3XIgbNpBjKjNauNxPas7XM/ZGQdCKmWxth5e+rHmOr6htuNrqBn0qhLKzHKc5rY1PR/PuMbSVH8VVLm1FuuzHIryq8NT7KjUjZWMaUSb/nP5UmORxxU9xEdu4NzVcvjHzZrjaO5MezbB60LI2PQUmVx7mpCi+UpyCfSlYYqNhPmUGpvLHlfLwTUKYHLcfWn27f6Rk52UrCkTQWo2fvNpJ70ksDRnMb7varojBQc9aT7Ky57j1qoxuYORHbr8w3HAPauo0WyjuZAscIG3BLYrk47fUZtQSOK3Zlz1xXqeh2JtbVUwNxALGvTw1G2rPKzHFKnGyepat7dYwAoAwKfs7g1OE4pcY7V3nzMqje5xnjS2WO5SYqSrjGQOhrk38lg29GVl6cda9ZubeOZdsqBl9xmuW1/SYY2DRxkxvwxA+771jUpqR62DxqsoM4eWR/LyMBfSsnW7yU2rxjO4jAxW/qti9rJhT5keOGHSsO9j3Hkc1xSTTPcpuMtSHwDbxXMb28kieezYw3WvUtJsI9PtfLjO4nqa8jtdPZdQjvLdmSVHBwD1r0y915obdHjt/NfAyoPet4TVjixsJN6FnxHZnUNKnt8AMRlc+teT2U8ek+IFTUIBJGHCuGHFeowa3az2ReU/Z5ypxG3rXi/i2S6m1u5EsZyWBFaRa5iMNCWsWe4WZt2tI5LVFWFlBUKOMVZjU+lcv8Mrx7jw3FDJy0fH4V18eS2cVtJWZw1E1JpjCvA+temaHxpNt/uCvOthYfj0r0bReNKtx/sCvQy342edjvhRynxp/wCRNf8A67LXi1e0/Gn/AJE1/wDrsteLV9vlv8I+SzD+KeqfAj/kHaj/ANdhXompf8g+4/65N/KvO/gR/wAg/Uf+uwr0TUv+Qfcf9cm/lXl4z+NI9TCfw4nz4vv0zUqcH5ajU8YPqaco9M1keui1Gcj0qeNugqosmAF9atxDdjFA7FiPIHFTI2DUS/3elSQcHHWgC9DyoPSrA25Hc1WTlKsxcADbn3oBkigYrA+Iejy674YksopWVwd0YUZ5z3rfPIxinoeBnnFDVxbHlXh3wF4h1LUrSbVtXaxgtkIxboNz+gOa5X46+CZfh81r480C5muVEm24jl569+K+h45BkdgO9cp8VLOHXrXTfD92cWt3IQ578DIrF07IbbbPKNd+JGqXXw4S+06CMsyqTD1NRfDm1tvGFosupCa3upELFAxAOK1IfBU3hf7XIuXtk+WNWGQwrTutPKaZaX2jBLW42nzzuHCn2rjnFyZ2wfKtzjdAt7XRdR1hZlZkZvlijOW6+9dZptj/AGvprPFp4svLGR5xIJrStbHSdN0u2uoQsvnDfK5OefrWNPrWoaZeXOp2kYumuBueADhFHpWMqcb6m8ZSsbs/he8XTbeRLiIu4G8KM1manp9zpTQmF5SrMAxj521l2HxZW+1GG2kRLWDG1t3UGtr+0ZLaa3vZHMthNKDu25x7+1OVOARqsyNYt9QTxHbarp2oCW5hXLQNjLgdh71sf8LA1KOKKW80a4tYZTtw4xg+9M+JXg2HxB4j0/WNOvJbSNUXJToffFVVutU8RXsui30KpHYZRZ1HEg6ZPoadpJWiyVJSeqOu8H+JNP1RJ2lv4n28KqN61xl54sUeOm0LSLRryHhrl0OREMnk+lc7Z+Bf+EXvb25sr24uLqcHyogpI3EH/GvUP2a/Aq+EtL1DVNTHnarfyFpPM52r1x+prqpXlp1OOrJxd0izHr+heILO60izvo3bYY5Y2b5hkcmn/CyOHQtJutFic3EEdwzo+eme2fwqx4z+H+j61q0+tWu6xucbGMIwGB4PFW/C2iQaBpi6em6aMsWd2PzfWt4QkpEOScTpFZJFyjAg01htOBVdLdYkDwSF17CpkfK/OcN6V0mXKGMnJpCMHOaeKjl+9TEMkGRURqckYqF+vWmMa4PUVCalYjHJqGd1hj3OcChisGVALOdoHvVSGb7bdghSIounuaYySX52uDHF2I71oRRxxRhUXAUYpbjSJU7mpEII54qJfyqVBQLqbFq3+jqKkVvWoLUfuVNTbs8181V+NnSloSdaVenGKYG46UL/AHsVAEueKReOAaOo70Y9qEIcppyn3pvbpQOR0piHdTu7ilUnuPzpvP0pR0xQAoxuztXP0pTgn/CmnqBS44piFB7HH5VXubVmPnW7CKcdG7H2qcH1pSSDjGRTaC9hlq7yQK0vD/xVLnmkDc9KSgQ8noKB160gpaYCg4pCx/Cg5C+tIMsPmXFAjk/Fei3Ej/bLTdI46LjPNeRazZPqWsSTat4eu4TETny8gPjvX0WRu9qpR6bHC8r7g/mMWIYZ61zVMOpO6O6hjHSVrHzf4p1GG40KW38l4CowiSj5gK81g/c3MU+fmQgqfSvrvxX4N0fVF897XEnAO3vXhnxE+Gus2+pNdaPaPcWhByF6rXFVoSiz18Pi6dRWRUsvGVpeTxWDWSLFPhJGz07Zqj8Q7NLCW3SK4SWHGVA+8K5i/wBI1HTcfarSaAnkEqRVaS5kuJl+0zb8cDJ7VztNHXF6ouB2EO1s+WxxkHgV618K/ADyaSdca8VLot+5T2rzCG1W5s2CqUaJSQD/ABCut8AXfiTw9qcNtC0lukx3bZV3A/4VVKyeqDEqbhaLsz3XQdP15ZYob+6ja1jO4Kg5J967MtwDj6GuK8PeMG3i31m0+zN/z1U7gffjpXWWt7aXQ3WtxFMP9lgTXsUuW2jPlsQp83vImON3J5odsIW647Um35txGDRkdK1MLDIH82PeVK84waVvuYGRRwM0mSe9FxgXC4qtqHFrKMZyKnkZV+aRlRR/eOBWRcaxbXNzJY2xMhA+ZwOB+NZykrMqMW3dFNV9KU/KwzzTwmCSKei9zzXIauQ1F5qRFyaUY605RQZtijrU0Yz9KYBnFSquF4pmMnYeBxSgGhV5HpTselMxbuKelGOc07HrxShcN1oSJGD5s5qG6t0niKNnFWWHzdKRwcdOKGhxbT0OQ1uNdNjdTJlQMjIri7q6E7OVIx613viqKO6jaN+TjArhpNN+z71wea4MQj6nL6l4py3Mm6J24Dcmq72qBVO45rQa2KPlhUdySoCquSegri5T2ozVjNYOvQ/SnRb/ALx+Yir0lviLc3AplvHx7VMomvMMjjM2GkPB7Vcit1Py9qhhHzMvT0yK07Lbkbjio5dTOc9Chf3EtoiqsZNaejNcT7F2Fmf07VoXOnxSwhgwLe9bfhrS0gcMMlj1rso0NTzcTi4wpvuaujaSlmNzMWkYDJ9K1kXb9KWJc1KF4FenFWPkq1aVSTbY1Qc4FHenSlkA2ruPtTtua0sYkL89KgljjeN42XKsORVk/SmbahoqMrM47XdHaC2fyQXtj95e6+9cLqtq9qxDfOOxFezyxhlIPKngiub1bw9DNEywd/4TWE6Vz2cFjnHSZ5dCyq4INN1LULi1+aLH+8a0tZ0TULK5bbZSFM9RzWNfxNLFskik49RisHRke5CrTqa3KKavLeXJFwQcdCOKuTWb6pceZboWkxjjmqcGnmRgiW8h3dwK6/wr4cuVuo7orJGqeverhSd7smrWhBN9S/8ADvTriytpFuI2jOejCuyRdoyKVI/3a4XB7ipBGwPtXQ3dnhTnzO7I+c8dc16Lo/8AyDLf/cFeflMD8a9A0j/kGwf7gr0ct+Nnn4x3SOT+NP8AyJr/APXZa8Wr2n40/wDImv8A9dlrxavt8t/hHymYfxT1T4Ef8g/Uf+uwr0TUv+Qfcf8AXNv5V538B/8AkH6j/wBdhXompf8AIPuP+ubfyry8Z/HZ6mE/hxPn/HX605RjvQuc9OM0/AwRWNz2EhUXcCc/SpYWaPvTIhgYqVRzzRcqxajfcuSKsxD5c1XhxsC1YjwpouFi3D0Bq1G2FGKqxMMAdqlDY6UXEyynenJ97pUcZ+XcalBBAI60ySQdP515j8etVutMuvDZsmzIbkggdcYr0Z0XJLy7Qa8w+M1vHHqOh6haq87xzkMXHyDj16VFT4WVCN2dJ4s1qxtfD5utUYJCkasSTj5sV5rrfhfxpfeGU8XeHriSS3nYhbMLk+Xnrn6VY/aFaTUPBthZWjqBcXEYlUHnoele5eDIV03wXpFmvAjtU/E7RXPSXNdGlR20PlG58c6t4Ts/7Gv9JluYJjmBpQQUPpXTaZqniOXTYG0bS01O8mG54lUkIPQ16r8Y/Ctt4t8O/v7VftEMoMJUbeK1PhH4dtPDelJHaIUlZAJGJySaToLm1KVWSW54bqPw28SSQp4i1XS/KuRJua0hUr8vWpB45MenS293pEtpHH+7KO3T3r6hu447y3MMvK4rxb4xeBbK8MUllE4uZZPLAUcYPeieHtsKnVl0ON1Px8P7Ot/7L1AXN0igRRRjIX2Iro/h3easbttP160OnvqD+YJZBjzCey10vwf+Efh/w9bPPf27XN6zBwzH7pqT9p1ns/Deja1bxgS2F0HXaMYAHSnGk0rilUd7M6uDSLOyc3ryZ8hSxZvQCoPhXqv9sadqV+H3x/anRD2wKzJNVbVvhtealH/rHsnOMY520z9nSze1+G+ZslpJi5HpkCtKUrtWCrsd46jyWiz1qosQ2BsksnBz3FXZiFf5efWoiApPHXmunqYlZI9ibouFzkrT5AkmGp5Un5ujU114z09apAAx0pvUHP4UN0wKcMbPcUxET+lRMo79amcKRUUpRIy8h2qO5ouFiGd0hh8xjVKCJ7t/OuM7B9xaUK19PubIgU/LjvVw8AAdBwKL3GIAFHYDsKQt2PfvStg4phHXvTAduO7mpY2PGKjA/GnxnJANJgbFtxAlSrt5qCD/AI9029cVKuRya+aq/GzoWxOOMUFiANozUYYEc1IjfWsxMeD+FLmkPJpw6U0IDS9qTvS4GOtMBFBx8xyaceBmkA4HanU7EsTrzSsyoBuOM9KTgckhR6ml2qxDHBxyKYhxFApT9abI4jXLfhTAcBzTccUkDmWISMpXdUnOKLAIOwpTQMZooEGfXmlGe1MjkDMVKnIPXFPPB9aAE/Gg9Qc4pMg9BQ4yBQO4Hniqxt2TLQvweoIzVk0g9R0pNXGnY4rxxoC6vZvA2nRysRw5HIrnh8L/AAf5EUL6dI02MvIG6GvVzyO9QC1hWTeF5PWsZUIt3OmGLnFcqZ4X4/8AA9zpNl9q0fT5LmOIgg47elUPCU+ueJ/GdhDPY3EFpHjzSV4GPwr6JGNpXg8dDTILeC33eTEibupA5rP6or3R0rM58ji43fczbvw5pbxFAjR8YJU9frmsVvC8mmM0uk3TRt1wnX9a6yXdjgVVEh37elbSjE44VJrd3ObXUvFNqCrqjgd5UJ/lSp4q1aNttxpqye6KRXXIzeWOh+ozUNxHGQWaIE9sCjkl0Y/ax+1E5v8A4Sy8PTSJAfrQmv6vcZMVnHCe29CTXRpa2+wHygDUsKqvSNQO3FNQl3D2kOkTlRp+sapJuvLiVEPbotatro8Gm2zmN2Y4x7VsMSVFQXn/AB7n9aThYiVVtWMpVwuakVc0BeMU4VzIzctBFUdTxTgOtKR+IqRR8tMhyCNTwalWmRtuH0609eOaDKbHgU9UFIORT+lUkZiFcikXrS807tVE3AHmkk5U+tAHNKw445otoJs5PWVcXbHBJqhNa7o/O2B5T/DXS6jaSSOWjGaTTtMSGT7RIS0p9elc0oXZ7FPFqEEcDq1rtlEvQjqvpWFfTKswKqCw7CvSfEGgmZ2uLcE56rXJP4fVJWZkbdn8qwqUOqPZwmOhKN7nPmfzk8k5BNXVtVhiUBtxxU15orhC8O7zAeBirOnW7AqlwuDjmuf2LO+VeNrplJLJmw7KcUwWd3NcqsWQM+ldatjM0WxotkfUN3NLGsdq4ZBnHUkU1R1ON4y+2pe8P6SJFVrr5sAYWujt7aOP/VqBVfRl8y3WUfxdK0QMdK9CnA+XxVeU5u7ERRjIpR0460uaUDn3rdRORsQDo3Q0d8indF6UpXI4q7CIiOKZUu00wqQeazaKRG2cHHSmBBU20ZPpTCKzKUrEMsYdCrAEe4rMn0awmfMlrGfwrXIOaawOM4pI2hVktjHi0bT4HBitVBFWvLUAKq4HpVtlypY8EVHhWGVP5UM19o31Kxjxz1NJg96nwcnI5prg8cVNh8xEw4/Gu70r/kHQf7grhmx+tdzpf/IPg/3BXpZd8bOfFPRHI/Gn/kTW/wCuy14vXtPxp/5E1v8ArqteLV9vlv8ACPl8w/inqnwI/wCQdqH/AF1Feh6l/wAg65/65t/KvNvgbI0V3r+nyYBgutoHfHNem3EYlgkiJwHUrn615eN/js9PCP8AdxPnxScYpyn1rR8T6JeaDeGO4X/R3YiKT1Hv71l7stzWB7UWWo24x0qQfjVdCqj1PaponLAYwPakaFmMsPercXzdRg1VjPA9atQEnuKBliPGyrMahk61Ai5+lW4gNoA7UEscMsNqUqggY6GpEMa4wTmpETLbj0p3IsV2hjCs02So61yPxF0+81LQY5raPLwSZhgAxv57mu2MPnSBW/1feor6NXfy1+7HjAoaurDWh5Z4d0O61zXLKfXtPaGzs33GNmyN2MCvY4oBEoWN/wByBhE9B2qrFp6lnVxtWVM1fs1byRGcfJx+FTCKiVJ3Ibm3W6j8tuAKWzs0tgwTPNXMDFLtGOOKvQzuRqvy+nrVK7sIrq6jkkXPl/drRYUhGOadwQ2CNFXK8Y/lXIfF/TH17wbc2kUW9YwXYn6V2gQOmKr6jC0sK2vl7oZPlkHtSeqsCSueRDVI5fCzaPYSImY1iIU5PoRXpHhXSrXTvD9pb2EjoFiXeGOfmxzWBpngrRrfWJJ4YGRwwdVycZHNdjHC0A863GY3++PQ1FKFmaVZJkeJv4l3HHUU5VyvzAg1O3yrmm5OK3MiLZ/tUNHwalAOcY5pzJ/eppgU9vZqNozyOKluF9KamWxRcCKRF3cdKieFJkKyLlT2q35W9vemzRlBx0FMRUWARxhVAVR0AqOSPnrVlzlMGozgN83NCApHOTSircgj2ZWqxB4OOO9UMTORQOOc0Lyx4paTA2LT5raM9OKkOdxUZJxRYKDaR/7tTqp7V8zV+Nm6ehHGvGWHNTxkEfKcj2oMeVKnuKIYRCgVelRYTY4YzQo689aEXrnH41IF5zTSE2MH0pR9Kcg3jK5x3p+3iqsxcyGAfhSODsOw4PanhW3kY+X1p6jPtTSE5IrzQi4t/JkYgHqVODToo1jjWME4XgZ61NtIbNKQON3GelOwuYaF7nrQ0asMtzUu059qNtFhXGbRjg9sUbV9aUgZ2g/N6U4AfjRYLjQopNuD1p4HWhQD9aLBcQDmmsQBkmh/NE0YQAxn7xpxRee/PFFhXGjGKUdMdqfs6Gl2YH4U7ARMqspHrUduMAqexqVkbb8vXNKsYUnC8mkFyNc7Wyw9qcgOMkgmnBFNIVPmbf4cdaLBcbtU5PSkCqnBJbNSbfl9s1Gzqs4ibJY9D2osO4hQHPb2qH7Mu48c1bK4NG3iiyDmsVVWRD7U5t2RxU7LtUsxxUbb9wxgqe9LlGpDeM5pD1J/SniLb8wJNAB3Y2/jTsF0IOVB6VDcIBC/Xmp9rE+gptyv+jtmpktBXMoD0p+3jJpyKFPvTguTg1xXE2MVTmnSN5cZbqQOnrT+OlBVWHNBm5Fa2ulkTMgEZJ6VcQqw61EbeBjuaPkVMiJ6U0Q2iQdKOtAwKcMZrWJDAdRSkc8dKNtIVx901YlYU9OaCOAKbs+Xg5NHAHvRYegjJzikCkdRTwy5HJzTsfKfWpcAuMwB3I9KqyWcEkhLxjmrgHy5brRtzjFS4DjNx2ZmPo9mX37D9KVdJsVbf5AY+9aK9aU4zxS9mW68+5nalZ+bEDFwy9B7VkfYC5KGMnJ59q6f2FIF9hUulqaU8TKKsRWcKw26RrwFGKsBeKQYBOenanLnvW0YnPJ3bY3gsPanEBuaQ+lI2fWqsSL2pFx60Dkc9aQdx0osMcR8tRkY571Io4pCM5qWBGR3prDPSpCOKbjBrJopMjxgmmEnPNSkc0wrkHNZsaYwgnORnPaoxGBwo2j0qak6cUjSLIGjI70xlymRVluQRUI25x3pNmiZAYxwcc122mf8eEP+4K5S3tZbmURwjJHUmuwtoxDAkec7RivUy6Du5W0MK8rpHGfGn/kTW/66rXima9g+PFy0Pg+ONMF5bpFA9RXGf8IjJ/zzavtcu0panzmYa1Tf1Ty/AXxCGo7m+wau2JWb7qyE/wD669TikSWNZI2Do4BUjoRWX4p8P6d4i01rHUYRIvVD3VuxFeeaZqXivwHK9prcEuoaShzHPGMlE7A15zSxEVZ+8vxO/WjJ3+Fnpuq6ZZapb+RewLKnUZHIPtWGPAXh3/n3l/7+mmad8RPCN8gMWrRBsZKsCCKtjxr4Z/6CsP61z+xqLTlOhYiNtJEI8CeHwf8AUS/9/DSjwPoCtkQSf99mpv8AhNfDP/QWg/Wk/wCE18Mf9BaH9aPZVOxX1lfzB/whmh/88ZP++zSr4P0VTkQyf99mk/4Tbwx/0Fof1o/4TXwz/wBBaH9aPY1P5Q+sr+YmHhbSB/yyf/vs04eGdKHSN/8Avs1X/wCE18Mf9BaH9aP+E18Mf9BaH9aPY1P5WH1lfzFpfDmmL0ib/vo1J/YWn4/1bf8AfRqj/wAJr4Z/6C0P60f8Jr4Z/wCgtDR7Gp/KH1lfzF5dD09f+WbY/wB6mHw/ppJPlvluvzGqn/Ca+GP+gtD+tH/Ca+GP+gtD+tHsqn8rD6wv5jR/siyyp2H5RgfNQukWSsWVGBPXms7/AITXwx/0Fof1o/4TXwx/0Fof1o9lU7MPrC/mNP8Asmz/ALjfnR/ZNp/dP51mf8Jr4Y/6C0P60f8ACa+Gf+gtD+tHsqnZh9YX8xp/2Va/3W/Og6VaY+4fzrM/4TXwz/0FoaP+E18Mf9BaD9aPZVP5Q+sL+Y1F0y1Xoh/Oniwt8fdP51kf8Jr4Z/6C0P60f8Jp4Z/6C0P60eyqfyi+sL+Yv/2HY+f53lsG/wB6pI9LtI1ZVVsHrzWZ/wAJr4Y/6C0P60f8Jr4Y/wCgtB+tHsqnZj+sL+Y0/wCybPGNhx9aT+yLP/nm351m/wDCa+GP+gtD+tH/AAmvhj/oLQ/rR7Kp2YfWF/Maf9lWef8AVnP1obS7Q9UP51mf8Jr4Y/6C0H60f8Jr4Y/6C0H60/ZVezD6wv5jQbRrFuqN/wB9Ui6JYjojf99VQ/4TXwx/0FoP1o/4TXwx/wBBaD9aXsqvZi+sL+Y0Ro9kOiEf8CobR7Flw0Z/76rO/wCE18Mf9BaD9aP+E18Mf9BaH9aPZ1ezD6xH+YunQNOI/wBU3/fRpB4f03vG5+rGqn/CbeGP+gtB+tJ/wm3hj/oLQ/rT9nV7MPbx/mLZ8Paaf+WTf99Gk/4R3TcY8p/++jVX/hNfDH/QWh/Wj/hNfDH/AEFoP1o9nV7MPrEf5i1/wjml/wDPJ/8Avo0n/CN6Z/zzb/vo1W/4TXwx/wBBaH9aP+E18Mf9BaH9aPZ1ezH9YX8xpR6RZxoEVWAH+1TxptsP4W/Osr/hNfDH/QWh/Wj/AITbwx/0FoP1rJ4Rt35Q+sr+Y1hp1sP4T+dH9n2390/nWT/wmvhj/oLQfrR/wm3hj/oLQfrS+qP+QPrC/mNGfSLSbG4OMf3WIqSPTrZBgBvzrK/4Tbwz/wBBaH9aP+E18Mf9BaD9aPqb/kD6yv5jX+w24/hI/Gl+w2/ofzrH/wCE28Mf9BaH9aX/AITbwx/0FoP1p/VH/IH1hfzGv9ig9D+dL9ig9D+dY/8Awm3hj/oLQfrSf8Jr4Y/6C0H60fVH/IL6wv5jZ+xQ+h/OkNjAcZXOOmTWP/wm3hj/AKC0H60v/CbeGP8AoLQfrR9Uf8ofWI/zGx9kh/un86PskPofzrH/AOE28M/9BaD9aT/hNvDH/QWg/Wj6o/5Q9vH+Y1/sFv5vm7TuxjrTjZwYxtP51jf8Jr4Z/wCgtD+tH/Ca+GP+gtD+tH1R/wAoe3j/ADGyLODGMfrR9jg/u1j/APCbeGP+gtB+tJ/wm3hj/oLQfrR9Uf8AKHt4/wAxtfY4f7p/Ok+xwj+E/nWP/wAJt4Y/6C0H60f8Jt4Y/wCgtB+tH1R/yh7eP8xs/ZIv7p/OkazhIxg/nWP/AMJt4Y/6C0H60n/Ca+GP+gtB+tH1R/yh7eP8xr/YYNwb5hj/AGqf9kh/un86xf8AhNfDH/QWg/Wj/hNfDH/QWh/Wj6rL+UPbx/mNoWcP90/nR9khxjafzrF/4TXwx/0FoP1o/wCE28Mf9BaD9aPqj/lD28f5jZNnARjacfWgWVvn7uT6k1jf8Jt4Y/6C0H60f8Jt4Y/6C0P60fVX/KHt4/zGybOAn7p/OgWcAPQ/nWP/AMJt4Y/6C0H60n/Ca+GP+gtB+tP6rL+UPbx/mNlrOFhhlz+NNNjbnjacD3rI/wCE18Mf9BaH9aP+E18Mf9BaD9aPqsv5Q9vH+Y2PscP90/nS/Y4fQ/nWN/wmvhn/AKC0NH/Ca+Gf+gtD+tL6q/5Q+sR/mNkWcH939aa9hbupVlOD71kf8Jt4Y/6C0H60f8Jr4Y/6C0H60fVX/IHt4/zGl/ZFlx8jf99Uf2Taf3G/76rN/wCE28Mf9BaH9aX/AITbwz/0FoP1qPqP9wPbx/mNL+ybP+43/fVH9lWY/hb86zf+E28Mf9BaD9aT/hNvDH/QWg/Wn9R/uC9tHuan9l2n91vzoXTLUfwn86y/+E18Mf8AQWh/Wj/hNfDH/QWg/Wj6l/cD20e5qnTbX+6fzoGm2o/hP51lf8Jr4Y/6C0H60f8ACa+GP+gtB+tP6n/cD20O5rf2fbf3W/Ok/s61/un86yv+E18Mf9BaD9aP+E18Mf8AQWg/Wj6n/cD20O5rf2bbejfnSf2Za5+6fzrL/wCE28Mf9BaD9aP+E28Mf9BaD9aPqb/kD20O5qf2ba/3T+dL/Z1t/db86yf+E18MZ/5C0P60f8Jr4Z/6C0P60fU3/IHtodzW/s62/ut+dH9n2390/nWT/wAJr4Y/6C0P60f8Jt4Y/wCgtB+tH1P+4HtodzW/s+2/un86P7Otv7p/Osr/AITbwx/0FoP1pP8AhNfDH/QWg/Wj6n/cD20O5q/2da/3T+dKNOtv7rfnWT/wmvhj/oLQfrR/wm3hj/oLQfrR9T/uB7aHc1jptqf4T+dH9nW391vzrJ/4TXwz/wBBaH9aP+E28M/9BaH9aPqb/kD20O5r/wBn2391vzpP7Ptv7p/Osn/hNvDH/QWh/Wl/4Tbwx/0FoP1o+qP+QPbQ7mr/AGdbf3W/Og6dan+E/nWT/wAJt4Y/6C0H60f8Jr4Y/wCgrB+tH1N/yB7aHc1v7Ptv7p/Ol/s+2/ut+dZP/CbeGP8AoLQfrR/wm3hj/oLQfrR9T/uB7aHc1Tp1r/db86T+zbXP3W/Osr/hNfDH/QWh/Wl/4Tbwx/0FoP1pfUv7ge2j3NT+zLX+6fzpP7LtduNrfnWZ/wAJt4Y/6C0H60n/AAm3hj/oLQ/rR9R/uB7aPc010m0H8LH6mg6VaH+FvzrM/wCE18Mf9BaH9aP+E28Mf9BaD9aX1FfyD9vHuaX9kWf91vzpP7Hss58s5+tZ/wDwm3hn/oLQfrSf8Jr4Y/6C0P60fUV/IHt4/wAxtWtrBbDESBc9T3qbpnNcxe+PvCdpHvm1aEA9OvNcjrHijxF4wU2Hg+3kgtpDta8kGAB3xXRSwktrWRnPERWzuxviCePx548i0CFibDTWMk8kfILDGB/OvSP7Nt/7tZngfwrY+GdP2wxg3coBuZicmRu5ro60q1teWm9ERToprmqLVidhVfUYoprSSOaNJEKnKuoIP50UVhT+NGtX4GeEeN7O0t79/ItYIv8AcjC9/aueCJg/KvX0oor6hHgMXYn9xfypNif3F/KiimNBsT+4v5UbE/uL+VFFMA2J/cX8qNif3F/KiigA2J/cX8qNif3F/KiigA2J/cX8qNif3F/KiigA2J/cX8qNif3F/KiigA2J/cX8qNif3F/KiigA2J/cX8qNif3F/KiigAKJ/dX8qAif3V/KiikAbE/uL+VGxP7i/lRRTANif3F/KjYn9xfyoooANif3F/KjYn9xfyoooANif3F/KjYn9xfyoooANif3F/KjYn9xfyoooANif3F/KjYn9xfyoooANif3F/KjYn9xfyoooANif3F/KjYn9xfyoopAGxP7i/lRsT+4v5UUUwDYn9xfyo2J/cX8qKKADYn9xfyo2J/cX8qKKADYn9xfyo2J/cX8qKKADYn9xfyo2J/cX8qKKADYn9xfyo2J/cX8qKKADYn9xfyo2J/cX8qKKADYn9xfyo2J/cX8qKKQBsT+4v5UbE/uL+VFFMA2J/cX8qNif3F/KiigA2J/cX8qNif3F/KiigA2J/cX8qNif3F/KiigA2J/cX8qNif3F/KiigA2J/cX8qNif3F/KiigA2J/cX8qNif3F/KiigA2J/cX8qNif3F/KiigA2J/cX8qNif3F/KiigA2J/cX8qNif3F/KiigA2J/cX8qNif3F/KiikAbE/uL+VGxP7i/lRRTANif3F/KjYn9xfyoooANif3F/KjYn9xfyoooANif3F/KjYn9xfyoooANif3F/KjYn9xfyoooANif3F/KjYn9xfyoooANif3F/KjYn9xfyoooANif3F/KjYn9xfyoopAGxP7i/lRsT+4v5UUUwDYn9xfyo2J/cX8qKKADYn9xfyo2J/cX8qKKADYn9xfyo2J/cX8qKKADYn9xfyo2J/cX8qKKADYn9xfyo2J/cX8qKKADYn9xfyo2J/cX8qKKADYn9xfyo2J/cX8qKKQBsT+4v5UFEwfkX8qKKGI1PCttb3Gpqs9vFKPR0Dfzr3vQLeC30+NLeCKFdo+VECj9KKK87Mf4aOvB/wAQ0R0paKK8U9fqf//Z"/>
          <p:cNvSpPr>
            <a:spLocks noChangeAspect="1" noChangeArrowheads="1"/>
          </p:cNvSpPr>
          <p:nvPr/>
        </p:nvSpPr>
        <p:spPr bwMode="auto">
          <a:xfrm>
            <a:off x="867352" y="41005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g;base64,%20/9j/4AAQSkZJRgABAQEAYABgAAD/2wBDAAUDBAQEAwUEBAQFBQUGBwwIBwcHBw8LCwkMEQ8SEhEPERETFhwXExQaFRERGCEYGh0dHx8fExciJCIeJBweHx7/2wBDAQUFBQcGBw4ICA4eFBEUHh4eHh4eHh4eHh4eHh4eHh4eHh4eHh4eHh4eHh4eHh4eHh4eHh4eHh4eHh4eHh4eHh7/wAARCAECA4k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7EuZ4ra3eaaRUjQZZmOBXmcnjrWvFF5NpvhTTmWEMY2vJQQoPqCKb8Qpbnxd4ntvCun3LJbRN5l40Z5wDgj2616Po2mWelWMVnZwpHGigcDBPua7FGFCClJXb/A5W5VZWi7JHm6/DXxDfqW1bxfe7+oVDkA1LB8JV5+1eIby49N46V6eeOvAqH7ZZ5I+1Q59N4pfXa3RjWEp9jzv/AIVLZ/8AQVuPyo/4VLZ/9Ba4/KvRPtlp/wA/UP8A32KX7Zaf8/MX/fYpfXK/cr6pT/lPOv8AhUtn/wBBa4/Kj/hUtn/0Frj8q9F+2Wv/AD8Rf99il+12v/PxF/30KPrlf+YPqlP+U85/4VLZ/wDQWufyo/4VLZ/9Ba4/KvRvtVv/AM94/wDvoUfarf8A57x/99Cj65X/AJg+p0/5Tzn/AIVLZ/8AQWufyo/4VLZ/9Ba4/KvR/tEH/PaP/voUfaYP+e0f/fQo+uV+4fVKf8p5x/wqWz/6C1x+VH/CpbP/AKC1x+Vej/aID/y2jP8AwIUedD/z1T/vqj65W/mD6pT7HnH/AAqWz/6C1x+VH/CpbP8A6C1z+VekedD/AM9U/OgTw/8APVPzo+uV+4fVKf8AKeb/APCpbP8A6C1x+VH/AAqWz/6C1x+VekedF/z0T86POh/56J+dH1yv/MH1Sn/Keb/8Kls/+gtcflR/wqWz/wCgtc/lXpHnRf8APRPzo86P/nov50fXa/8AMH1Sn/Keb/8ACpbP/oLXP5Uf8Kls/wDoLXH5V6R5sf8Az0X86Xzov+ei/nR9cr/zB9Up/wAp5t/wqWz/AOgtcflR/wAKls/+gtcflXpHmxf89E/Ojzof+eifnR9cr/zB9Up/ynm//CpbP/oLXH5Uf8Kls/8AoLXH5V6R50X/AD0T86PPh/56p/31R9cr/wAwfVKf8p5v/wAKls/+gtcflR/wqWz/AOgtcflXo/2iH/nsn/fVL9oh/wCeyf8AfVH12v8AzB9Up/ynm/8AwqWz/wCgtcflR/wqWz/6C1x+VekfaIf+eyf99Un2iH/nqn/fVH1yv/MH1Sn/ACnnH/CpbP8A6C1x+VH/AAqWz/6C1x+Vej/abf8A57R/99Cj7Tb5/wBdH/30KPrlf+YPqlP+U84/4VLZ/wDQWuPyo/4VLZ/9Ba4/KvR/tNv/AM94/wDvoUn2q3/5+Iv++hR9cr/zB9Up/wAp5z/wqWz/AOgtcflR/wAKls/+gtcflXo32q2/5+Iv++hR9qtv+fiL/voUfXK/8wfVKf8AKec/8Kls/wDoLXH5Uf8ACpbP/oLXH/fNejC6t/8An4j/AO+hR9qtu08X/fQo+uV+4fVKf8p5z/wqWz/6C1x/3zR/wqWz/wCgtcflXo/2iD/nsn/fQo8+H/nqn50vr9X+YPqdP+U84/4VLZ/9Ba4/Kj/hUtn/ANBa4/KvR/Phz/rU/Ol86H/non/fVL6/V/mD6pT/AJTzf/hUtn/0Frj8qP8AhUtn/wBBa4/KvSPOh/56J/31R50P/PRPzo+v1f5g+qU+x5v/AMKls/8AoLXH5Uf8Kls/+gtcflXpHnQ/89E/Ojzof+eifnR9fq/zB9Up9jzf/hUtn/0Frj8qP+FS2f8A0Frj8q9HaaFR80qD/gVO8yL/AJ6L+dH1+r/ML6pT7Hm3/CpbP/oLXH5Uf8Kls/8AoLXH5V6T5kX/AD0X86PMi/56L+dH1+r/ADD+qU+x5t/wqWz/AOgtcflR/wAKls/+gtcflXpBmiUZ8xB+NNN1bgbvOjx67hR9fq/zAsJT/lPOf+FS2f8A0Frj8qP+FS2f/QWuPyr0gTREf6xefekE0O4r5qZHUbhxT+v1f5g+qU+x5x/wqWz/AOgrc/lR/wAKls/+gtcflXpHmR/89F/Ol8yP++v50vr9X+YX1Sn2PNv+FS2f/QWufyo/4VLZ/wDQWufyr0nzI/7y/nR5kf8AfX86P7Qq/wAwfVKfY82/4VLZ/wDQWuPyo/4VLZ/9Ba4/KvSfMj/vr+dHmR/31/Oj6/V/mD6pT7Hm3/CpbP8A6C1x+VH/AAqWz/6C1x+Vek+ZH/fX86PMj/vr+dH1+r/MH1Sn2PNv+FS2f/QWuPyo/wCFS2f/AEFrj8q9J8yP++v50eZF/wA9F/Oj6/V/mD6pT7Hm3/CpbP8A6C1x+VH/AAqWz/6C1x+Vek+ZH/z0X86Tzov+ein8aPr9X+YPqlPseb/8Kls/+grcflR/wqWz/wCgtcflXpHmxf31/OjzYv76/nR9fq/zD+qU+x5v/wAKls/+gtcflR/wqWz/AOgtcflXpHmxf89E/OjzYv8Anon50fX6v8wfVKfY83/4VLZ/9Ba4/Kj/AIVLZ/8AQWuPyr0jzYf+ei/nR50P/PRfzo+v1f5g+qU+x5v/AMKls/8AoLXH5Uf8Kls/+gtcflXpHnRf89F/Oka4gRSzTIqjqS1H1+r/ADB9Up9jzj/hUtn/ANBa5/75o/4VLZ/9BW4/KvQf7RsM/wDH7B/32KX+0bD/AJ/Lf/v4KPr9X+Yf1KH8p57/AMKls/8AoK3H5Uf8Kls/+gtcflXoX9o2Gf8Aj8gz/wBdBSjULE9LuA/8DFH1+r/MH1OH8p55/wAKls/+gtcflR/wqWz/AOgtcf8AfNeh/b7L/n6h/wC+xQdQsR1vIB/wMUfX6v8AMH1OH8p55/wqWz/6Ctx+VH/CpbP/AKC1x+Vehf2hY/8AP5B/32KP7Qsd2PtkGfTeKPr9X+YPqUP5Tz3/AIVLZ/8AQWuP++aP+FS2f/QWuPyr0T7dZ/8AP1D/AN9ij7dZ/wDP1D/32KPr9X+YPqUP5Tzv/hUtn/0Frj8qP+FS2f8A0Frj/vmvRPt1n/z9Q/8AfYpfttn/AM/MP/fYo+v1f5g+pw/lPOv+FS2f/QWuPyo/4VLZ/wDQWuPyr0X7Zaf8/MX/AH2KPttp/wA/MX/fQo+v1f5g+pw/lPOv+FS2f/QWuPyo/wCFS2f/AEFrn/vmvRftlp/z8xf99ig3lp/z8xf99Cj6/V/mF9Th/Kedf8Kls/8AoLXP/fNH/CpbP/oLXH5V6J9stf8An5i/76FH220/5+Yv++hR9fq/zD+pw/lPO/8AhUtn/wBBa4/Kj/hUtn/0Frj8q9E+22v/AD8Rf99il+2Wv/PxF/30KPr9X+YPqcP5Tzr/AIVLZ/8AQWuPyo/4VLZ/9Ba4/KvRPtlp/wA/EX/fQo+2Wn/PzF/30KPr9b+YPqcP5Tzv/hUtn/0Frj8qP+FS2f8A0Frn8q9F+2Wn/PzF/wB9Cj7baf8APzF/32KPr9X+YPqcP5Tzr/hUtn/0Frn8qP8AhUtn/wBBa5/75r0X7baf8/MP/fYpPtlp/wA/UP8A32KPr9X+YPqcP5Tzv/hUtn/0Frn8qP8AhUtn/wBBa4/KvRPttp/z9Rf99ij7Zaf8/UP/AH2KPr9X+YPqcP5Tzv8A4VLZ/wDQWuPyo/4VLZ/9Ba4/KvRPtlr/AM/UP/fQo+2Wn/P1D/30KPr9X+YX1OH8p53/AMKls/8AoLXH5Uf8Kls/+gtcflXon220/wCfqH/vsUfbrP8A5+of++xR9fq/zD+pw/lPO/8AhUtn/wBBa5/Kj/hUtn/0Fbj8q9D+3Wf/AD9w/wDfYo+3Wf8Az9w/99in9fq/zB9Th/Kee/8ACprL/oK3H/fNRz/CWLZ/o+vXdu/d1Xk16N9ts/8An6h/77FBvrP/AJ+of++xR9frfzC+pQ/lPMm+F+s2imTTfGF+kv8AtcA0SeKvE/ggR23iOxOoWS43XcWWbB7mvU1ZWXcpDA+hqK8tYLy3a3uYUljYYZWGapYtz0qq6J+rcv8AD0ZFo+pWmq6fDfWciyRSqGGDnGauY+leS6NDN4B8evZyXDf2PqJLRCQ8Rt6D869T+0xf89FrOtR5XeOzLpVbq0tGeZ/BCL7VqviDWJF/eT3HB9jXqLsERmY4VRkn2rzb4E/8g7Uf+uwr0PU/+Qdc/wDXJv5VeN/jMnCL90jy3x34yOp4s9MkntvJlO6RWwHWuM3OX5diSSSc9aavB6dzTx13CsUj1oxSRMm4RgFm/OrUJxjkn8aq55H8qsRHpVIpWLQJx95vzqeLcFLFj+dQR9etSxfNkDnNIHYtxsSgwzE/WpUBPUsfpVUSC3KyOwWEffdjwtef/En4rQ6DvtPDUS6jcKPnnx+7T2z0zUOSirgo3PT1J27QTRubB5P51h/D/V5vEHhO01W6ULPKvzgdM5rf29q0WquJ2TsY/jF71PD0z2TSLKMHKE5xXK/Dz4jX17dPpesWLhIcgT4ORju2a9DGAeVyD1B71zfiTw6vlTXGiQhbucHzQQMH6VMoveJcWup1ml6hY6lAJ9PvI7le+xs7frVsBgc/NzXhvhHwleeD4NRvRcT299cHKbySmevArpPAfjzxVfXL2OsaGsiRZC3KN94D2pKouqBwPTsncPm/WpYmXdjJ/OuTsPG2hzahJp+oXC6ddj7qS/KHH1NdPay202wrcQsDyNrg5FXzJkuLXQfql9p+l2MlxqV9FaRbTtaR8bj6CvDfEH7SNrYiSLStDlmaMlfNk5VvcVnftP2mq+L/ABvZaBa3YtY7S2EkaeYF8xsketc1feHUs/A0Wn3FuJL2MgsMYOQK46+I5XZGlKi6mp6Z8MPj9pXiOUWmvwJptwz7YyGwrZ+texzbvLSSN9yOMgg9q+P9a8Lovg+1fRbN5r9XLOqjJBOK9f8A2W/E2u6tZatofiBSHsT+7zyRjsavD4jnJq0uTRnreWz95vzpu9txY54pQDySeaaynd0NdpikhfNznmo3bocn86hmuLW3kCT3EMbnorOBmsy98U+HbO6NnLqkTXWM+XGdx/Spuikr7I1ip5O44+tR7jyMnHrmuHufiRp0upfYtNtmnfPO5SD/ACrsbWYXFrFMVKGRQ209qFJNlOFiYEjJ3n86UsSOWP50w4BNJu4ztyKZNiOdV6gnP1qux5PX86dLJvdlHGKiOce1MLDZN3qfzqJs4PzH86lbgdaifNMCMFgfvH86Xcf7x/OkJGaBjFAClm2/eP50q7h/EefekVd3SpQuBg1L6gbNnj7JGTnJHWrO1SQQcEVHpyKLOM+1TP8AeC7fxFfM1m+dndG3Khdo69/WgAl87jinBadHyOKi7E0gwe2cU4dOtNIZkKsvenqoUbeTindisIMg8k04KfU/nTguRzT8ADindiZEEEhO8Zwe9SgHuT+dOAyOnWggZp3YtBBn1NDqzYCsRUn4UuO9F2LQjaMN8rcjvmsC6tDNPcWO8qv3lNdCEbf97is/VYxFNHddBnDVEr2Lg1ck0ZzJpsW4nenyk1ZMESt5gUK38TDq31rP0mfy7+a0/gf94ta5Ax0qoydiZpXGDnkZpcHPU07aOO1FVdiGHcQeabknuakI4NNkKrHufj6UXYCc5xk0o+poUBlU7jjHFLj60XYaDc+hJpcE96EGM8UuMUXYWG9+9Iy56HFPPSkxx0oux2GHOMZPSooYvLz8zNn1NT4IFIF70XYWQ08Y3HA6UgBXI3ZpX5FB3bhjp3pXYrITb701sbtmTmpscCkx82cc0ahZEHzA45pN3OO9TNz1PFMxxxjHY0XZWg0/U1keMcnw3d4PIUfzrZI4rI8YrnwxeY67R/MUrscbXPJlDf3m/OljQ/3m/E06MHjdU4UcVLkz0lBEawDO4yN0x1qaGMoANzfXNPjWplXPH5VPMw5V2ADvuOfrUc0DTJ8zMrA8YNWlX25plwzJC59uKOZgop6WMuNvtFx5asyiPrgnmpL+3b5L2OR98Aztz94VJpEbCFm6lm5GKvpCufmqVPUqUEtLFO0vvORWYPHu7Grq7sHLHB6c0klskuMgD6VMqbY8DqOKrmI5UIvXO4/nUkatj7zfnTFjZV4XJqZFbYAarmZPKuw5Vf8AiY5+tPw2PvH86VVPSnbaOZhyoYc9cn86bzjgmpgBt5poQZ4o5mJxXYYMlR8xB+tJtOfvN+dTBBmlK80OTFZdiI7sEbj+dALD+Jj+NSbeKaFwTU8zKcUNTcCfnY/jSjd/eP50u3nOaULjvmmpMOVdhjKxByzfnSc4xuP51LigLxVKTDlRA4bsxpmG4+Y1OVxSFeKq7J5V2K5Vs/eP504K2eScVJt4p23PNHMw5URnPqfzpjK27dvOPrUxHNJtwpHWqTYcqITn+8fzqF1JySTn61aYY4qNlz0pczDlRUKnH3mH40bP9o/nUzL0prD5qfOw5V2GAEDG5j+NByRzmngc5oxtJ70KTBRRueFPFl7ol7/pMk1zbOApQsTs+ley2dxHdWsdxEcpIoZSPSvnmQfLjHevdvB//Is2H/XFa7sLNu6Z5mYUoxtJI4/49Wgm8KwXSKDLBcoynHbNc1/wm0//ADzH612nxo/5E1v+uy14tivrMuipUdT5LHK1Q9V+BH/IP1H/AK7CvRNT/wCQdc/9cm/lXnfwI/5B2o/9dhXoep/8g+5/65N/KvKxn8aR6WE/hxPnpO9SIuO9NReufU09etZHrIeoGalUHHH5UyPGanixvHPFAyWIZC+verMfyHarDPXFRJtzmmxJvuMuDjuaAMH4paqLfwPc2eRBLdMsW49gSBn9a8Zv7O600afolwgbRciS4nC/M3417L8W7dJvCRjYBkjnjYMOq4YGvLfijfaha+E01C2CvHHhcEdRXBiJ2mkdFKKcW+x7X8Nr2xvvDdu2mwGOzjBjjP8AexxXUYyK5X4M22/4aaLdMwZpYy+B0XLGuyWBmfG3Irtg2kjnZWYdOKkUE471O0bbeV4HWnCFhyqnFVcVyvJbxzEefGkqjorDIFZ13oMPzyWLfZpXPOOn5VtbTnkGnBee9Jq47tHAeI/C88brqElnDqhUYKCP58fWsPU7vQdVurbTRqkmm3YBfy0faykYwK9eRkR/mkUE9s14j+0pY+G9PjttTsYSniQsTCEJ+de/H5VhUhZXRpGpb4kcb4+0rWb3xLa6lPeJcNbN5SNGDnaD3Oa6Pz7i4t5bjULRvL8kpF6lu1YvwzutWvvDl3/a9i8EzPkOVzziuwuGlstKs7fBlLuMZFeW53nqejTp2hoYU2qT6Dop2w+XcSRnbuHJJHGKk+B2uXvhDRtR36HdX2o31yZJJGb7uev4Vpa2i3WuxNfxhYIIg3txmuYtfF2reILi40vwbHFdX28qQ/y7R2rahNqWhjiIRdnJnreu+N/EdjpRls9CEtyw4B6LnvWL4evde1qymm8Q6kLSdmKxrDkCtzQPDmuX9hEvih1tpEAysLA7vY1tReGdJt3Robcgp0yxr0lGTdzivFHk+keEb618VLqt7eajqSIThWclPyrrLfwZ5mt/20qRQO3OCnI/GvQyAFAVRjHTFRlRjpVKkg9p2MHS9B0qzuPP+zIbgnJcgVsnAOBwB2oePn3p+75cY5rRJIh3Iy2CScAdya5LxT47tdIu/sdnD9om7tn5QfStrUY7i/mNmCYrb/lo4rkPiJ/wjVh4eutBvA0MtxETA6qSXbtz9amcnYqKNPwR4usvEE09rcNHbamhLeRu6r610TLuYnJr5u0K3u9K0FtetdPnXUrOTYsrA5dM46V9D6HeDUNBsrxmAeaFWYe+Of1pUanME42JmppHAVmofOD1H1pCfl5xW5BE/wArcU5TSEDAz1o78UAKOT6VMnTruNRKPm68U9R6UmB0FlxZxc9qmDLuPWoLHd9jj78VMxQYVjgt0r5it/EZ2x2RKjKTtzzTx0pioqsG74qRs96hCuDdueaeOR8o5qIZVunFWFXvmmJjVGe4qTZwOeaTcMEqucdabbyNIpaVfLOeQaYh+MfhTkO4ZxQMnPQD1ppWQKUVhkjhqBNkhwoNC8rSIrBBuYs2OT607BGOaYri42jjrVfULf7TayQ9Af6VZPXmgdPb1oYXMAt5SW13/FG21vpW+rBwGHRhmsC8Rj9rsh94nco9q1NHk8zTYs/eHyn8OKzho7Fz1Vy0x4460hbAG7inBRt4bGaTaCoB5x3rQzAkL1NNYFsZ6U8qGHIo/pQCGupwNuAfemQxGNnbexL9s8Cpu1J0HOKAGKDuJJpSvalUkk7hgClI3YzwKB3GsMcCkHU5o5LHI+lKwJoHciCbZWYtkMeB6U404Db8rc+9M2nJINAIY7Ybpx60pZvTvTSP73Ipy53f7NAx/wB7gDvS44zVe5W8aSL7NIEQH5/cVaIPHH1oFcjZeOBSBQo4qUrSEcelAyvIXEqKI8q3VvSszxgMeHLz/dH862JN207eTWT4vH/FN3fqVGR+NDKh8SPKlXK5p69vWhVwo+lPUdqzPTHoO9SDP50iKMcelSov40mAq+nXiqusTGKzL7c4IqzIjsU8uQx4OW9xTru2S4t5I25BFIcXZmRomoC4lZCoVAOPrWwrBsle1coY5LeeOKxy5VvnFbckzW9xGxcqGHzqa5Yz5W0zpqUubWJqr93pT1Wo4GSSMNGwYeoqwv3hW6dzkcWgUc9akUZoAB7U9VwcdqpsTEAOCR+NOA46VT1aGdozJbk7h2Hes/TtUuElKXqFYkHJI5qHI0UOZaG6F/EUYPWq9nqFnecW0uR6HirIKM21Jo2HoGpqSJcGJijjFSrG5GVBI9qQqw6oRTuS1YjbGPemHpmpGXn3rmPEfiaDTJGt1/1g9s1LZrSpubsjowpI45PpSngDIridN8XSSOZ22q2MKp71oaTr0klxJ9ruMoeVBHArH26vY6JYKaOnPShRwapWF6l1lgy9eAD2q91rojO5ySg07MaRTSaeRgUx93G3n1rVMzEo6CnEcUgqhDaafWn4/OmHrQAxhzmmkHntUhFRt04pgRt2prAZp5pjUhoYR6UegpcUh6cdaBjJDxjHOa918I/8i3Y/9clrwdi24hlGM9RXu/hH/kW7H/riK7sH8TPNzL4Ec98af+RNb/rsteLZr2n40f8AImt/11WvE6+wyz+EfIY7+Ier/Aj/AJB2o/8AXYV6JqX/AB4XH/XJv5V538CP+QdqP/XYV6JqP/Hhcf8AXNv5V5OM/jM9DCfw4nz7g549akGQR8tOCnnsM0q8+1ZpHrIVevAqVMZzjFNRcd81NGuRjNIdyWHk+tW4wKgt1OKmjVs0hXM3xtZSXfhO8WBd8ijzAo77ea8g1u2uNe8CzWqwkTs2PLHYiveoumxsFW4I9RXBeNvDd9pcc+q+Hwzhjl7frg+orkxNJys0dFCoopp9TzzwR8WvEfg3RbDwrDoC3htgy5L4J+Y1f8T/ABs8eahY/ZtO0GLTQD887Nu/KsCzjhbUJru7tZ0uScEMuCM9a0Rp82pMLG0s76ZZD0SPgVyPEVU+VI6I4ajbmcjF8MfE3xxHdzG11OG4nY4kidP/AK9ath8fPH+jalParYQ6oicyIFwVNcprHgHxL4Bvn13U7V0s5MlH7DPTd71iWmrfZ459ThkHmzt8xGDxmtJ1akGZU6VOdk3Y+rfhd8W/D/i+ykl1jy9FvI8GSGVsA+uM1tXHxL8AW159lOs7yM5ZImIH4gV8ZahcNq2mtI7fvI13Bx8p/Suu8K6tbroFvF5cZ2DDHGSaHjnGOqLhgHOdos+tdCvvDHiB2n0XU471gNzIrcr9R2rwf9tHTbqPWPC9xa7o0dmQt/dyVrnvB2r6l4b1x/Fnh61SJY22XUAJImjJ+9g984rpf2m/H2keKvCWifZLO5WeK4SR3eMgD1ArdVlVptnLUpSpzUXsaHhS3Npoy2ZdmOwEuR1OKjs74pqzJdMDBD8yMfUdqsaL4q8O6hptn5Uz27rGqt5owCcVWv5NOjuTGqqySOCxJ4/CvId4s9uDjKJakvpJba51CeNDMyssEZ/iFeT/AA3u9Q1j4rafpun2DWrQXKm5KcH73Oa9juH0MBBcXMMSxIWT5unFcX+z34g8KaDr3ifxNr1wi3TTMlvg5yucg114VXdzhxstEkfTzwMCI1+ZgOuKgeKRT8y5PsK8G1L4g+NvFOq+Zocv9l6AhO65K4kf6Zpr+KfFWkRPe2viJ76OH5njnC4I/AV6UsVTg+Vs4o4epJcyWh7xJGFTc5wP5VUuNQ0e0DfadWs49vUecM/lXgWufGPXPFWjS2mmxw6dAw2yXCg7gfbNee61o6WYstSl1S61DzmzOzPwvPtUTxsI6F08LUkr2Pry21LRrpGlh1SzKeplANTRiO4QyW8scy+qMGr5R8Q2Gn2PlanDfXItmhLhQ3BPpWh4Q1jx5aGDVvCF2bmxQFpbablSe49accXGW4Sw8oux9MvDj5Txn8K8Y/aHnk03UNGisVWW5mI2o3P8WM1oR/GHXTp6zat4cSIs3l74kYru/Ouc19Nb8feOLLWrKALZ2EQRRJwC+Mn9TVVKsXF2IjTfMjT8ZWt+fhv5KkC4lRS2BjByK9E8IWiaf4W021Vt7JApYn1Iya4C/vNQup4fD+qW4DswB8rkYHOf0r0Wx1DSxZRW9lcRhogIyrnnIFGHXUqtuXJQGHzcVE6L2/OrDYZAeCKY6rXYc5BtyMUjDaOOlTbeOKbt3CgBqdcg805euaVFG44HSnoOTgZNJgbVjnyIx0ytWSnfGaZY5+yIe+KnVTgZ4r5mr8bOxPQaM421IQFwvUetKilmORgUpjAU5P0qLAG1SB/OpAnvSBDgU/AyOeRRYQ9VA6UyRQ/yMMinjOfWlHHXrTRLE2DaF5AFKFxxThj1yKR2VEMkjbVoEHSlUVHbyRXCeZE25c4zUuODzj3qkrgL2OaO/vTecDaefel3APtOc0WEZWoweTqMV5k/MPLP0pukOY9TuLXPy4ynvmrusxtLp7hBll5FZfnLbvaXvQ42t9elZvRm0dYm8cAUA8044J+vNN2kA1oYlfUnuIbJ5LOMSzj7qk9aNMkuZtPhnvI/KuXH7xPQ1YAIo3c96BCFiTgfjRjninZ+bb3oFMBMHPtRz06inHsKTCrzzSsMaeFz1ps+5YZGQZcKSv1xUgC0hOCG9KVho+ZPFXjzxVpnjdhcT7DDID5TKRxX0J4c1aDXNGg1CBgRIuGA7GvHP2k/De7VYdft1UHZ++5681r/AAC16ERzaH5oZThol7k45rjhNxqOLPZr041MMqsVZo9ZwzLyh68YojJ5B4NeBfEX4neMNL8XXWnQslpbwP8AIoH3h75rr/hh8UodZnj07XHjju5TiJwMBq0VePNY5pYCqqftD1ZR0INOTkU2V44VPnMEGeDUi4KgqQVI4xXUkedfUbj3oIzTiDQBxRYaIyvBrG8XLnw9eN32j+dbhrI8WKP+Eeuz1+X+tJouD95HlapkCnhefSnquB3xTwoxWLZ6g2NRk81KoxTVXnPenoTnkUmMeo9s1IoGciogSpzzjvViIEjcq5FS2gMXV7NrV2uoIywblsdq5m6a4u2IdjsPp1r0TqSGGRjkEVi3+kpGxkgX5DyR6VzVYc2q3OvD1uXSRjeH9SkspBbzEbCcbjXZIVkAZTlfWuH1DT5GPmRqXUdT6VpaHqVzAqRHMiL61FOpy6SNK1JVPeidWqsB91vyp4PODWJf+IrmEF49vT7uKgsfFMk+PPs0xnkjOa2VRM5nh572OmHJyahvbWK6hMcijae461BHrFnLjy42A77hUseqabM4hSYiU9jSbTJ9nNdCnHo8FvCRb7s1lxaDdR3jTeY4B9GrqhtzhXVj6dzQAQcdKF5D9rJHMak2oRRK1u8gdTjGOtWdL1O+WAfaGBK9QRW6VXuorL1zT5rmBvsOFnHY9CKcr9y4zjJ2aIoNe+1TtFIgQgfK1ec+JC8l/M03PzHFb0iXFn+8nGHHGB61jX8qXE2WU/jXBVrtaHp4egoy5kZ1rbLIoj5AVckimzJKsWFdvlrZgh8qHzEC5aqd3AxjyuclvmrkVR81zsJPBN5qJ1EQxRswY/ePavV1XAx3xz9a4nwHZut+ZXxFAq8E+tdyphbPlXEcp/2TmvYpTvFHiY3+JoNI9aQjBFSSKVwGGD+lNY8c10KRwNETjHekP51J1zTSMVpFkjD6U2n4wfamsMdKoBjLTGAGKkxwc5zTSo70wIW6Y7UxxUrjA6VGQSKAGngDmkIpxFIy8UDI29/WvcvCP/ItWP8A1xFeGv0/Gvc/CX/It2P/AFxH8q7cF8TPOzL4Uc78af8AkTW/67LXi1e0fGn/AJE1v+uy14vX2OWfwj4/HfxD1T4Ef8g/Uf8ArsK9F1H/AI8Lj/rm38q86+BH/IO1H/rsK9E1H/jwuP8Arm38q8nGfx2ejhP4cTwbaMYHrT0TmiJc556VNEvykms0ercTy+OlSRrtPTNPi2EfeB+hqxHEuenJNIBI14ytTxwSPgqjH6CsLXvGHhnw65j1bUFSUDd5Y5NeUah8UPEmsa9NF4amSC2yPJRxgsO5qJVFHcaTZ74tvIOCjD6inKvzYxnsQa8e/tz4iqkN1FqllIQmWR89a6f4ffEu11DU4tB8QRpBqsjYWRBiMmpjVhJ2uXKnJbncpomkykySabbM2ck+WDV6w023gkH2O0iiYdDGgWuK8cfFzwf4Nvn069le8uwOBAM8+leYa98f/Fl5NNZ6Bo8dnG65SSZOQp/GiU4R3ZmuaWx6t8TfiB8OtM0u40vxNdxag2CrW23zMN746V8baleaf/auo6lp5VLCSZjb2xPATPHFbtz/AKfdyP4gtz++YtNcKP4j3rH1nwysSebYgTW7N8jDriuKdeE3Y6o4WrH3kUv7VuriAGOGKNDxtQda2dMVrONJLi4McLVnDS1tVhmm/drtyPc1qaaovJhNdDfaL9xO4NctRpqyOyhGaac9zuPCfiKw0mbzJEaWBlwysDhvwq/428V6R4k8OrYQ2EUHltuX5drGuc006c0265TKLxGoHJrdn8OJK8d5cRKisOAnYVzwq8qsddWjzu5u/D/R7CfwzjUY96scpjqOKp6dGuqXlzb3SzQJG2IWDEcVs2OoR2y21hCqBQB0q7YwwQme6kXdjODWbqu5sqNkcl8S9ImstEia0jlnLDDSFjxW54L0fwHbeFrePUYkmufLDz/LnnHNbFppzX0bSX8zPbN/yz7YpZNE09bR1soRHng+4rqhWcVocc6EXJtnP+KPEFgirY6RbyR6YF4YKRz9K5qW7t7ywmt7aXzXYYIJ7V3OqaFtgWNUGAuQvrXC634avLScTWMZimfkc8GuWrJylzHbRSjHlWpzs0sdm5062IjkVSdh71Po+qG4t28OfY5Ly7uz+6RFJOfwrnvFq31u2bpBHfjow7irfwy8YXXh/wAZafrhsGuJLThgq5zXXSoqau2efisTKMuWO57T4J+EGu+IrOK18XQyaZZQAqgVvmYdeR1710Vj4bfwIG0i30+efTgSUuVyxIPqBXd/Dz4m6T46K2e17TVyCRBINu4DuK6y8heM+VMoIboOoIr1Y0KbgkjzfbVIyu9zxnUf7Bm0ySB/N8vO/ayEYb1p/haafyBp+i2TGNjnznUjA79a9LudG0yTIl0+BgevFOtrOC0jKWtusKegFNYdRKdfmMTTfDtpazm/uh594wwzN29hVXWvC+nag4YB7aTdu3RHbk++K6M7skVG6/nXUopKxz87ZxVzqd34dulXUnzp4wglbrXTQSRzQrNCweOQZUjmqfirS4dU0xrW6jDxntVHwjJ5Mb6a24GDhAfSjVMdro2W3ZAxxSMDn0FSMhpGPGDVkjenIp8XBJHNMIG0VLDSewG/Yj/RI+3FTnketRWQDWqfSp1UZ2g8jrXzdX42dS2Q1Wz04NP3Do3IpxjH0xSFVxuasxkisp9qDj71MA3Nt71R8U3Ell4avbiFtsvllUPoSODSbsgiuZpFW58Y+F7W4+zS6tCs2cbA2TmtXT76z1KLzbG4S4QcEqc4NfPOl6LZ3FvcKY/O1cuXVpPetfRLrxL4TUzxGMafLn7Q/wDcPTNckcS76npzwELe7LU9p1TVrez3Q5zcdlA6fWsqCz1TVLjzLud0h7BTx+VVfBCprVk2oSyi5iJH73PLmuwi8tVEaDAXjA9a6I3qannzapPl6kdnbpa24hi4UdalHoelZXiTxDp2gWzy3zsXClliTlmArz27+KV5eSxppNssQkPDTLxinKpGGlx08NUq3aWhv/ES61Kxk/tC1uJFVGCeWDx9as+BvEVzqlz9iuhuYIGD4x+FcTrfiy71a8gs7i3TCgO7oPlyK7vwPpsNvP8AbUB3yIDntzWNOfNP3djqq0lTo++tTqyvOCMg8Vz9zb+bJc2J42nevrXSYHXmsjV1+z3EV4RtydrV1TjdHBTlqW9LnE+nxMTlwAG+tWOSetZPh8SJc3UB6E7lHtW0q8Z6UQd0TO1yNfmzyaUKKXaxYc4HpTmq7E3G49uaM+1G4Y3dqcOnzfhSAjfgZzS9smqesXX2GxefaW29gKi0LVrfVIiqsUnUfOjcGpcrOxag2rmiaQ9Paq9zeQ21wkM0gRnOFz3qyQ2funGKdybaHkf7RHh3VtR0ldV055Xjtl/exKeMdzivKfhNqkOjeLLO9ubjy08zbID054r6o1C3F7p11Zv0miZD+Ir428RaddaXrd1ayK0RjfcFPUjPFcGJjyyUz3stn7Wk6Uj6E+KXgXTvEEL+JtPtvtd3tBChsCRa8P8AFVmmka1C+npJbOoDBDnMbD0r6C+DN22tfDJImuGEwBiDDqtcnrfw3ktNSk1TWLs3MB4MjtyBSrU7rniGExCozdKo9jb+C3jOHxNpC6PrE6zajD03feYCvTvL2RiNRtx0r5Kl1O18L+Po77RJGWOJ9r/7VfV+j3g1DSbS+HPnxK/T2rowlVzjZnHmWGjTmqkdmWADgc9KafvbcVIOKTr0rrseXcY7bBuY4HvWT4r/AOReuz/sjH51rSKrja2CB2rI8UiU6LeBh+7CjH50mXD4keZqDgelO+hpyr6UhHUkhQOpNc8tz2EruwAFj8qkmiaazt+Lu5SN+yg81yHirxrBZ7rbSmDTjhmx3rhn1LUrqY3FxcMX689qxnK2530cJfc9ZvPEFnCyxQhGbuxOaaviHcuFnQY7BRXl9tPI0m5mZj1zWlBPITjPNcM6zR2fVIJHocGsu4y0kZH0rStr6CZD5jKBjmuBhSYKu/gH3qxLclVEcbE45J96iOIkRPCRex17vo8jmNJSjHr6VkatayWoY2is0ZHDL0rEt7x2JD8+9bul6myhYZCDETyDVKrGTsyHRlTV4mRHHNL/AK5m96tw27LhY0Jya64abZygN5eAfSpY7G2hYFU5HStPY36mDxdjnksL5bY3DbljH8AHOKpQo3nefglVPUjmu5jUtHtbHNcX4muWsZ5bfCq3UADk1UoNLQKFXnlZlXV9cuIc7JNknbFaPhvW7x2X7ZJ5gbua4wRT3Nz5smS2eAa2bZntsAYrmVbkdj0KlCDjZI9IX5tp6KeRXEeMfEt1a3htbGQJIDWxp/iJZZYbeT7qrjOK5LX7CO51e5nyc54rqVaLRwUcO1U98qSaxdXXEjqyjrx3pIo1kfdI2FNVYYViTao5zz71IkrRqeK8irK8j2FGysi8yRkrGj/LUMgkA2LhhmoA2PnPWni6igG925NZxu2PlNizkkhsyZGYDvitDQrlizvGsmwegOapaJqlqzrBPCJFk6cV3Ntb28KgxxImfSvXoRdjysTUcHytbnNXHiXVI7sRJaiaLOPnGCK6G0ubeaAPcSpA5HClutLc6fDcEER7W9RWdqWjGZNqN0HHsa6U9ThfJLyNZlCgEOjg/wB1s0wo2M7SQKwtDsb+wikLuzt2DGq8Wp6sL9o2wIh2x1q1KzI9l2Z0ZHpyKa3TisP+3NR+0+WlupXPcVtxu8katImxj2FaxlczlBxEI96awGKkIppGOtaEELcdaZhuvY1M/Wom/SmAzrTSDRK2xGZe1NicyReYKQDXBAHfmvcvCX/IuWP/AFxFeINwoPvXt/hP/kXbL/rkK7cF8TPOzH4Uc78af+RNb/rqteKbq9r+NP8AyJrf9dVrxTaa+yyz+EfIY7+IerfAj/kH6j/12Feiaj/x4T/9c2/lXnfwI/5B+o/9dhXomo/8eE//AFzb+VeTjP47PRwn8OJ4Uox0HHepwN0ZXbwRiokGVqeDzMbdlZNHqrYqaLocGnyzyJcTyidt2JHJ2/TNcl468T3jXTaP4XuVLgYnuuojPoD0pvxn8ZXfhy0t9CsFxqeqgrEwx8g6Z/nXDeH0l8N6VLb6lJ5txKdwOclmPvXLiK3IrI3oUvaS1N3S9I0+fb/bHlXN67fNJMdxc+wP9KXxHpFra6tbNZWsMDQpuZ1+XIqLRoJY5Ir66XdK+WKkjCAe1aWs32m+KdDks7WbZqWcb14IFcdOTmdk4qC2Muz16G+t7xo2ZY4iUDEYAI615lJpmp6l40jaxeWUtJuEkbkbR6givTfD/wAHPE0+nNHPrMENrKSQqkhmB/Cun074dXnhmwii0e1a7vVBxKzZB/OtVQkncwlWjUSjLoeNa94bkNrPc3MfmS28v76V2LNjPqar6pe29xYQNDuCqoTeo5wPWt/xPo3xA0v7fNr1jttHkLOEAO8fhXnh1kiOaxihZWL5AZegrGpSm92a0q9OOiR3KeXP4fkjdI5ZXj+VD1asbwu73Ec2ln78eTt/uipbC/uNQjgtbK38h0TDzsuAfpXX6TocenaebqaGNzIpLyxj5ifevOceVNHrKfO1KPQ4xbKK+1CGKRvkRTsXHGatLZzW8/kraxqmcEirukae0skk8RDKpypq74gs7+NIZrWIqD985ou72RfJFe8Ja2VvDftDeKI49u6M461rX+oW/wBmit0kLkdMHmubn1Brm4TzCxKDb8wpwhkJEoOG/h5rOzW5omvsm9pN2v2wLwSGGSe3tXb6dbrIrFlG3sCeDXA6LFaKTPPNtfqevWu/0m6tDGqLcDOOhU1UY3dzOpJRRo7QIhGPlUdhUcRVVbkbR60tyojXeJAy4yNpqgLoxiRZ18zePkAHNbNtHOkmHmG4i+1yuwCEhRnrVM20jSFZi80jDcCf4QaWG/t5bPKIY4YmJdT1zVzSt0qC4YFvNbg+g7VDXMaRfKcP4z8Kx6nZs0y5mjHyyDqK8ye8uvDt0dNtraOSWTnJXJx65r6D1m1uJdG1D7NFmfYTHn2FeDPbTSXE1zeY+2xtgrjke1aUm0tdjKslOS5dH3J49Zv7NxqFnqdxaaii4jdAA30rrfB3xi+KGiCCbUJ11ewL/Mk8Y3be+CBmuAv5At4qxxeZORwOy123hyJ7jwrcahcKN9s3lrHjgk8VvGvOkvdOWphqdWTvue8XXxv8HJ4Pj1QyBdUkXaLJsg7vp6VzUXxB8Y6gq3NrJaQ283Kqqg4H414n8SvCGq6fY6dr0kcJiuIxnZxs5Ndb4S1KG10ePzJC0cUQfI6dORXRiMVUUVymGEw8HKXOtjs7/wCJ3izRr1VuIbO7tON0jAAg/hXqvhLW7HxPottqWn3EUhkX50VuVbPIxXiuh2dv4i1C3u7qEtYScDB6nHcVpXGirol1M2gXs+ntnciLIQmfpV0ca4/GOrg1J3ge0zQbwVYc1zepqbMi/hXDwN8+B1Xv/Sqnwy8Zf29GdF1BSNWgHzNjCuB3FdJdWx+0tHMgKS5Ug16anGSujz3FwdmNtpBc2kdxHgo4yD70rqMe9V9Fils2ls5fuAkx/TNX9oCncKtEsrIvJDCpY1ANOKe2KcsZP1oYG3YDFvGADnFWVQBix61FZHbaJ8vQVOnPzHpXzVX42dMXoI67iMMRWVe6vBZ70lV2I6cda2Dt4FQz2tvKC0kKP35FZu/QuLS3MSLXlJPkwMQBzkHNVdU1m5uNMliktISkgK4Ynj3ro4LO2ClvsyKT2xS/YbRk2yQIQe2O1RySatc0VSCadjwrQ9S0/TIriG9mEl6ZW8s4wQPqKtarNJqmmzWaynyyhLQDoT9aseP9GsNB8XNf6jYMbG4QeXJGPlQjPWuc1bxNpUMEv9nOfMxgYHJrzai5HY96klUtKJY+FOp3mj+JLbTnvHt7XzDvgZyVweh5r0vxZ4ouv7Rl07RJl8tEy0yjJLegr53ludRfUBcbGNxIwKFTjiu1sL7Wrd0dlVXC/MhwW+ppwxElDlQYjBxlU5+pzPibxR4gk1qf+0NQd5YjtUOo+79K2vAvifw5FdxXOvuzbThUVeAfXik1HTtFtPPvPEcgkubzLxBD0FcLqkNid32NSUJ4rPmtLmNpQ54OK0PVfGnjLwmb+ObRN8isR5uFODW1qfxq0nSdChh0e2SW+VANjA4FeAKxiIA+VQe1ew+FfgvJ4k8Mw6oji2nnXcrs3DD8K3pym5e6cVanRjBc72H+H/jzrUl+Tq1pbLbY6KK6i2+NPh3Vg1newPFk5VlU9RWPpX7Pcizf8TLU4mjweEJzn8q5zxL8E/FWmX5k0lUvLXd8m1vmA/Gt/wB+kYL6nOVv+AepR/FDwjZ3lrcTXkilo9jjbXUeFfHnhfxPfNZaRes9wBu2MMZFfOOofDjX4vM+12xDKu7BOa6H4L+CPFlr4rt9UjtTbWyKQ0hI5GRTpVqnNZoK+Cw3K5KR9KFcexppXjGDUpwxJpsgOODzXoeZ4SOX8WW9950c1nLKkIHzhOcH1rjr/wAWarpCs8t6zQIPvFAf6V0fxE8SXnh2xEtpbmdnO3bjj614vqt/rE1rdS3SpNHPk+WBwM152InyvRns4LD+0j7y0O4tfiEPEUUkcV/BHDEN0gkwCcelY83xJ01NShisXEcxfa8w6D615T4dsZL3WDbwt5O7JKjgcVJc6XPcakYIURZW4RR/Ea5HWlv1PVjgqXbQ7rx74+1OTVbfyb+KdExudcYH5Ven+J9xbaav2XWZpJCMPGyjj6HGawdO+FmrG2Et/IsW7krmpvHHgCz0jRVurcNvCckHqaOepqyeTDu0EjtPh58SppIJbW8dJgMtHK/Uj0ryn4h+IR4j1yW/eGJHHygRjAIHrWVod1PZoUxiFj8xI5FUtSWNpXeMEA9KUq0pJRka08NCk3UitT179m/xQ39rvoc3lQweWzDnvWl8ffHsMlm+gaPco6vgvInPIPQGvCbC8u9Lc3NpM0MhXG9Tziq63k00g8x2kYtn5uea0VaShyI5ZUKbrKrLc6z4e+FrzXtdtpLyCRrMNmV26EfWvoLVfE02mWiWtiVitrdBGGUZxgV5T4TsdesfDUerXEzx2kzeWixHH416p4D8O22teHjcXrNJMr4ZSeD9augpbR3MsbKGkp6pGz4K8SNq2I55FYkfK2OT9a6kgAf4Vi6Z4atrG7E8UaRqBwq+tbZG3p3r0aSkl7x4deUHO8dhm0Ee5rJ8UKR4dut5JJH9a2WGKyfFQzoVyPYfzrRoVN+8jzIAjiuS+IusSWNksFtJtd/vYrstvFeY/EvTb6O5+0STI0b/AHFB5rmdr7n0GFV5nAyXTLP5h5djzkdTW7oyz30hby0YKOmMCqVh4durq5EbbWd+Rg9K9U8L+EbXT7eNpMtJjLc9a8+tJVHaO56068aaOQv4ILS1UyxPA7Dg44NZMFxJn7jDngkV7FqOi2F/beVdQZVR8vqK4fxZpsVnDGlmil920CpdG0TKji1O6ZDp3nyxjezNV5rfduXOCB2rY8KeHLhbNJL3CbgDtropdBsjERAuJMdTWcaDaIqYuKZwcUPlqS3GaZ5/lzKinqe9bt9pxhcrNbynb02ng1Qu9ORovN8llfqvNSqLi7s2VaM0d1YXFolhG8l0mAOQDk1BfeI9Gs03MzyH6VwkSzwzANIc4zjPFUdYklk6DJP6VuqqRzRwcZSbbPTtK1rT9QAMUoj3dN3FUPGL6GsB+2Nm5H+rZRzn0rzuC6mhiUqzLt9Kk1W9e5sFllJkbcMe1RLEI1jgUpJpli8n3gLG6I2c4zg1GZJMAsx3YrNbyZNk3mESL2NTkyOnmd686pK7PSjEvWN15N0rlwRnnNahvYbi5MckYWNh9/oa56IZYM3HrVyZWIXyzyKcKrSInFXC9hWORvLOQD1FVSTjLCrwRmCKfxNK1qHU8g4rNu7GnoZ+ZGwMcU+K0E0mxjkkcAVoWttDuCnJJ7CtEPpVinMbecehPrTpq7uKUjN8K6PqEuu+TLtS2QbmkJxgV6TeXdlZwr/pCyccAHJrhDNLCnzSkNKdzY7Cq81007YV2GBjmvQjXUVY4K2HdWV29DY1XxZqFvcqLRo1UnnKg1p2HiRp1H2qQZHJG0DNeeawsgZSGJYd61NHkS4RdrZbGCK0jVbHUwtPl2O+XxFo0j/Msik8ZAJq1bx292rSwRhgvcrzXA29xHBKxe3d0Q/MQOlalhrl5ES1s6rGeinpit1I8+WHX2GdSYYw2RGoPsKUrxVSy8QaVcYguGNtcn2+UmrjDDZGCOxFdEWcklJfEiPjbk016kxxz0pkn+zyK0UiCI5z6U1xgmlkdVBZjgDvUayB/ugkHoaOZDsyK4x5L54GKraW263bnjdTNTuF8t4kcb+hFP0iEx2aq3JJzTi7spxtEsvwoPvXt3hP/kXbL/riK8RkHY+te3eFP+Rdsv8AriK78F8TPLzH4Uc58af+RNb/AK7LXi9e0fGn/kTW/wCuy14vX2WWfwj5DHfxD1T4Ef8AIP1H/rsK9F1D/jxn/wCubfyrzr4Ef8g/Uf8ArsK9F1D/AI8pv+ubfyrycZ/HZ6OE/hxPDlLNgItWAWt4JLm4bbFEhdiPQc0yLG4Acc1kfFzUjo/wr1m7VsSNHsUjqM8f1rGTsj1L2R4X4vuh4r8by6u18ApYRaeXPCKOpH4k10mo6Zpdn4Se6v8AUVmlVTsk3ZJbtj8a8It9clGlLDKzGdQViZeNgznP611XhLxCrpZw3Ub3UVqrYST5g7nkEg9cV5lSN3eWx2Uqi0jDdj5vEl/HPbx3hnhiHR3JG5fWuz+Elmbr4t2GoSNJNptxH8pB+UnpzUXw80TUfG3xDjnvrKFrGHiZNgCKhzjAFfQvh7wT4c8PXbzaVbMoz8gLEhPpnpW1GCfvIio5JuMmdJPGqPsiXEanCj0FPi3diaaNxYdck/Wsr4ga/a+EvC82rXTrv+7EoIyWPTiu29jmuWfFmu6D4d0s3XiS5tY4cZCTAEsPpXykNS03WfGup31nZRtaXEzeVIEG3ZnirU0GpePfEcmpeKtQmuLXlo7XcQoTtx0qC4U6LI9vp1qjWoP7sBcEfjXmYmupe6jvwtFqSlLY62C30xLJ1kiSJWxjjBp13cNY2beXkWuzjPINYNxJdW+gNqV+pCIRtGckg11l/wDYrv4ZwyyQMjzgGPnmvNjBvc9idRLZGb4F0NbmxEsMbESHdyeK6m40WNL2BrpT5PQjtV34e25tfClsJAqkJ1A5qzJFczGWGVxJEeV9RW8aaSuYSqtuxHLo2kyb1OnQsh6HbzWFP4U0lmLLGEwem48VtaDb6hZJJ9ql+0JngjsKbq2n3TD7VaqUWRuhNOVO6FGpZmfDpVlDGPs0cTEc9M5rpLXTopbYFraPcwzwMVSGkyxRW7xsBggye4rcikdkEcBBYdvQVVOCW5NWTexEmmWUKBWtlx1+8aztXht7e1luiiK0akqMdqtak17LdRxbCsSfecHrWT4mnMdxa2UrfPIwJHXK1UrWM46M4ZJ2uLceTlDPKVIPXrXcW1vNb2iRxsoKqAAfWsG9sYrfxnbJHH+4TDFR0zXZaqqpskVQEP3gB0rFUzd1DHuLi+jRppgPKUgEL3rzv4h6QlzE93p0PlTPy+3oSPWvVrqGOS0ZiSV2k8V574nv5Emi0m0jDSXXUnkipmnEuDjI8vuNC14W/wDaos/OIQ/Og4ruvAXgPx74j8F5sohbW0rMVJ4DnPemQaX4us5ZdPhuo2gZTtVwCK9C+E/xasPDen2/g7xNY3FvMszBbpOYzk+1deEcamkjz8YnSfu31N/wl8P9YfwrBovjBILwINu4HOB6VS8T/BK1TQp7bwzqM0LOCxikYbQfQcZr161u7a9tBd2s3nQMNyutLp1za3n7yJg0KsVcj2616iowtscDqzPAtAtNO8FaVFY3k3+nxth3LZX6CqGpX14b7fcKWsnOVl+tUPivp+oTfE251q340OJzHtY8bx3wawbPxKbjV205boTA8JEV4NeRiqb5nynq4SrFR1Oz12WbS9DTV9FYpqMZDRyJ3HfP4V6Z4I8W2HjLwjFfW8ym/hCi6QdVavN7Vb7R9Ca81KzE8Y5EY5wCeKofAK6Nl8WNTsPLMVnq0LPEn8IcEY+nU1tgqri0mY42mr8yPYtUu7q3RJhDvjPRlHI9a0dOuhd24lI+UgUot2ZZrWQDCMRijTbdYIWjHQHFevqeaydx0x1p6AHocHvQARmhMbjVPYRt2efsqfSp8dqhtAfs0XPanyOIkaR+FUZJr5qr8bOlbD1waB+lUtM1aw1AN9ll3bTg+xqv4q1eLQ9EutQkyXSM+WAOprPmVrl8j5lGxa1bVtO0mLzNRvI7ZcZG81xnij4kaTHbx2+gX8NzezkKvfbzivCfE/iDWPEbC8vZbh2EhURDONv0rBCtb3ImjYxSoQVPQg1w1MW7aI9qjlUVrJ6nqnjHxNqzW5s9avWMMoIZNoOPpxXm0tksUrS+YAmf3YPU1s2Nxc69cxLeSKTF98P/ABCqviy3tLeRRbxvH6BmzmuOU3I9WnSjS0RTtby5Ewjt23bsDkdPpWpcale6TuVnImlXoxzx61Q8JgPrMIePeM8DpmpfE8MkmqzyOjJtbADckD0qUa6SdkYmp3c9w3mzyM7diar28pH3unpUlwpbkKcdKhEb4J2H8Kas0c8uZT9CeZEdMKoya6bw/wCMvGNlbRaXp+tXEUKY2RrjgflXPRRjZiRWzjoBXZ+DPD15HdR3EtuGEqgoO4Bp03K/ujqRhbmmjsf+Fxavpmnx+aoudh2SSSL1Nanhf47W03mTa7CIrcfdWJfm/nXOfE74aasmjLqViqm3IDtCvXd615bD4V1t9NlvjbuIozhgRzXZ7SrA8p0cNVvypH0Br3xg8F3ixTQG4c4KuuwZwa5xfjlJZab9j0uxDSqx2mRMAj8DXjGj6Jql9cbLSylJ75XHFd0fh/eamtjFpyCGacfOXP3cdaXtqjd0XDCYeK5ZHv3wm8ar400aW5kjWO5t2CyqowK7CZ1jVmc4wMmvOvhR4Th+Hmk3Rv8AUFnmuGBcjovtXU3XiDRZoXjmuCu9SBwa9CE7Qu9zxsRTj7Z+zXumP4z17QxprtLsuGTOFAyQa8attQkura4YRLIQSFDDGBWwdMuTNePc3G2EzHa7DIKdhWDqk0ELDS7Jh508uAy8bRXl16nOz3MHRjCNou5F4N0+wD3N3cKyXMRJ68Y5o8MxRXevtdacp3W772Z+lN1qGbSVNrbyea7x/M2epq74YuIdFMNuYv311GGlPpWK3O6b0bXU7yXXNRvLQtdQpGhO0Fe9YerX8l9GFurndDF8pXHasbxL4nhs0eGFmLIMpzkH8KytGv5tasrp4iAqr86ZwacpnNSw9rStYjvrHS7zUZ47e8tktWX5QT8xOK4jVlSKRo1OQvQ5q7CyvcyMEZcA4Ge9Zt4mQc5znvULc9CcZRpspSsJEHPNNt4st3yOaay/OMU9FbJwSCa2Z5yfvXZ6/beNJdT8B2Og2yRRzwEBsr94CvWvgnHdN4fknuVMe9yGXPU4wDXzj4DkSHX7eOeMypJxsUck19XeB7P+x/C6rLkA5lIJ5APaurBtylzPY5M0UaVJQit9TdORjPT1o4rJ0q+mv76Voz/o65AXvmtbtwa9KMk9T59xcXZkcm4ZKjJNZfikY0G6PfaM/nWxisjxQP8AiRXR7ED+dJ7GlN+8jzfb8vt1rzD4q2NxBNDqO52ifIIzwpr098iL0qnqmn2uoWJtrqMOjevasLq+p7UJuElJHiPhjVriHW7fyiRlwrE+ma97tsNGrY6gV4v4j8Nz+Gr77UGSWEvlNpzj616N4B8QRaxbfZzuE8YGQfSuOcFGd0tDtrP2kFI6wL8uMZ471StdBsY5mmkQzSFs/P2rQQc4ORUycE571TV0cCk0KqAD9APSnqinjHNCipkUelIm+oxoVYAMqt65FZ+paTHLCzW6qJccKehNa4GMUEfjSBTcdbnnEun3v2theRojAcAdxXOasGS92xIenSvYdV0tb21fzAqNt+V84IrzvUNIvLa5eSeSNkXowxmsakFa562DxPPuzlWaJUcO2xu6nrVW2aaR9iqTFnJNX9Va1+0DcBI59uTRGp4bgJ2UVwTaSPXiK6wr0UYpYOPvH5e1IU3n5eR6U5cFcAc1yM0HkKp3MMCrMTxlc9faogqlcMM1JHCMDHFIiRYkmxHu8tVAHamafGpjLliNx7mq1xBMwIjkz7UsMc8aBWB+maBcqsWrnMedpwD0aq4EmzMi72HK1OkwjQiVcj0NV5bhZfufLVRbJ5Rk0r7S0rfPVczYXJcrnoaZdSAHBqnJCbj5ZJTGB0I71pGWpbjob9lZtdQGLBlkPIAra8MeG9QSQSTqsEIb+H7xrl7SW6E8cFlOw2j5nHHFei6Pr1hBYrFds0koHWvQoyikebjFPltEsX1gGRo4I0VGXBUjrWDPpyxr5eCrL1AroLbWdMdyryFWb7obtTru1ivVwjYkHRh3rpaUkecnOD944i8t/Ik8wZJXn5q6LQtXRrM+YeF689PpVXVtNu4Y2aaPfGB1HWs62tZHiYQxkE1MW0zeThUjqzqbjXtDiQDzpGlx90Vi6l4gudpOnxKFHdxzWcdFuAd77c1HNp0iRFmLBfY5q+dkQp00y9Z6rJeOrXzEkdVHAzTb3Wb1pTHbRosfsOlU7DS7tpsx27Mh6NuxW1ZeHmjuVmuZN2BygPFVFN7k1JU4u5j6Jaahdar59wmLbOST/Ea64Y6AYx0AqVEVECKoCDoBTGxnNdMVY4p1OZkb9Pxr2zwr/wAi9Zf9cRXisnOMete1eFf+Rfs/+uQr0MF8TPKzD4Uc38af+RNb/rsteL17R8af+RNb/rsteL19lln8I+Sx38Q9U+BH/IO1H/rsK9F1D/jyn/65t/KvOvgR/wAg/Uf+uwr0XUP+PKf/AK5t/KvJxn8dno4T+HE8RjHzZHY1g/GOwfWPhpqmmwRmW6Me9FH+zyf0rcZucjjFSWDcu8wDh/lIPp6VlKN0eokfDsX2drGOBogswJR89QRXWfC7wzrPiDV10/R4d5L/AL2cjCoPrXuviT4N+GNZ8Uf2xHi1hYhpLdBwx7/SvQ9B0vSdBtha6LYRWkfcqOSfrXK6HNozSE+R8y3JPAvhqy8KaGtlbqrXLc3Mw6u1aupajY6Zp8uoahOsNtEMux7U2NpHwFG7J5rxf4h+J/7Q+JyaTqDbNIs0Cy2xbHmP1yfzrVtUo2Qtakrs0fGHx6s7MTQ+H9MnmOw+TO6DaT689q8s0jxK3jzxRHqfi68nuYl+/ahvkTHQgV6MRoF5dTt/Z8RiCYjTaAMYrzGOOz0X4gvNLbrFZyoW8mP5iBXJ7ZzujeVDkSk9j02ays1tVksNo1C35tx/fhPIH5HFecvrKx6vq2l6wywmRPMjBHRsj/69dP4a8E+N/G+pLqtldHTNJgZkgd+H259KseIvhM0Hj/T4tW1Fb5XUbmC7d3B4pewuUsQ1pEwvhpHP4s137JfRhtJs1LsMYVyOn1r0TxVDYDS3VFJs4QFVF/hIq1p9zo9rfyeHvDWnrbsg2yzkccdfrWX8Qb6Ow8My2sUZJDDdJ6nPNZSpxirHRTnJvzNDwdqFxHYWtjcx+WWTdH/tKK6+JIHB2p82Oa4C3vlttF0rVlhLPCAJCecKR6V3FhN9qhSeM8SqGBx60U1oVUfUl0srOZWCgKDjmnnTbgylxcKYz0WpobVAhjVgpI6Cixuc+ZEEKmP+I966OVGLk76EN1p8kybo5zGVGCCeDXP38Gq286/2c6Av98n0rpLaYXK3MchKEL8ue9ZMccyMZC+8M3GT0FYzgjWE2W7OKS0tf3km+ZhwCc81z9hZb9buJLpfNmAJ3PztHoK6XUE2QI2cMg3E+1clNPJFpt9dbyss7Eoe4BrOcbIqLZe8L28V7cXeoyRhgW2ru9q12BkiY+XtA65rI0yNvD3hsPcN54YFy3Q81l+GbrWdb1CaOdvs9mOQCeStS2loUk3qX7vW0mvP7Os4iXbgvj5RXG3WnHTfGy3GoTIUmBED9lOOf6VqXV5c/wDCY29tptusNqjbZG6k1ueObG11GzGklds8ozBMB91u/PalGHPe5cp8lrHn93Prl54hbR7VgYm5D56/jXRahpT6jZWehW8IEcSt9pfHJf6/WuNttQl8Pm+0/Usrq2fKt5CfugiupuvEkej+GrPT/MC3dwm+a564PU1dKi4u5jUrqa1L3w/m8aeGrmeGzuFuNCiY+dBIclR3xmvWvhNrmi65pl3HpM8ZdJ28yInBBJya+cNU8W6r4i1fTfDGjzOtrLgTyJx5h9yK3tC8Ff2Nq95HYarPZ6gPmQxuducd+cV2xrcu5xSp8/wnuWsfDXR9Z1p7jUJJzbPlmtVbEbN64r5+t4tA034oaj4f1rSobe0WcrBNEuJIeBjBr1bwJ4x8UaNbi38VNDdW8TkLdPIFZh9MVlfHfwrHMh8dafHHJZzxr5pj5IPr+lTiX+75oLUrDJOpyVHozzHXPHWr6LLeWUd7HqMNvMRFHKNzGPPy5z14qvp/iltJ1Kx167miSczrLAIhjC9CD+YrzbxRHczapmOQkP0Pt70zW9K1O3020ea4MqyMojUHJHNcqs7SNZuUOaDWi6n3lZSi8itdQx8t3AkmfUkZrP1CS5026DNzBIevYVP4bRrfwF4e87IdbOPOeo+UVc1a2S/sHtjwWHyt6Gvai7xR599RE/eRqw7jPFLtwckfjWNock+liLSdSfe+CY5uzDPSt0DHfNNPQT3Nezx9mT6UmpJ52m3EfJLIelLagfZ46lIwCOtfN1l77R1R6Hh9hLfaPqc0dldNGkj5xJkjdmpPiVretawLCzSN4oFB+0Ecbq9Wv9B0+4dXSCOOTOS23PNct8QdPtbXwpdPe7IpFX93IvUVwTpyinqerTxNOU4u2pzMXiDwf4R0cwtapdajNBlPlBIOO+a8Turu5vNRmvboh3ZicAdu1aGqwxXTLcafLJOY0/eFhyKoQwSRzIJgVLc9O1cU5uSS7HsUaKi207tktnNdT3CsvyuD8u3jFbuo2fn6V59xN5twCAST0rNVYxKsyHCZ5x61K0093dQ2ZOQ3Yf1rM7fZtdSTRnh0+aOZpT9ojYbVXvXaDULHXWEA0uM3ZX53ZRuzXHvpc8V8JFQbYSMg1pDVo0nP2f8AdXQH3h3pp2MqtPm1iP13w2bIvdXUQjt8cKOpNVvCdrBNeFZI1CAHlsVvafdSazpph1GXdICdpY44Fc/H9kttRmt3Zzt5G04oJg5WcXudFc+HYILeTVYVjKxgsQw4BFQ+HvFE2jzsdSV1nmH+jSj7uPQ/hW9om7XtBl0d4yPM43egxWLe+DXmuTp8c3niBcIX4wQPWrt1Rx86d4VD3HwD4i0/W9EiQSI9yi4lQjvW+9jZOjL9lhG773yjmvJfgvp/9l3dtBKPMaVDmQN0bPQ17IRtNevRlzwVz5zFwVKq1B6GHOtho7IkFiheY4GxBXn/AIp0fWotYMzzrDayuJY0jONqjr/OvWHjjYjeoPPGR0rI8T6Sb6wYRn50O4f7vcUVKV1oKjX5ZahDYafqmhwHyg6yoGyeua57xD4fmih3CNXQHIKdRWn4FkdY57GQ52nzIwey+ldHKyqmXAK9waHCNSNxe0lTm7HgXxFvPE5iit9O0/zrULt34GVNcHpFvNpLSzaycyHLoRX0DqOq2i6s0lpbbrXBjdCOC9eG/E5NVXX5YEt/3JJcBVyFGelebWhZnv4Krze61YwYrxdQ1iORmcAOCOuSK9K1z7C2kR30USMyJw4HIrkvhJeadHq7x6jAjvIQFZhnFdL4n+yz388UZe3tipEaqvDNWSWh1VJXmlbY8wnumlmkeWPc7E9qljmtYl/0dpoZiMM2eKvSWMzP81uQBklsdQKyLhcyERghSeuKhnda6ujS0sL9sRZiro55YVW8aaY2l3qxqQVdd3BqulvKpULLjnOKg1e6kupSzuzlV2/MelCM67ly2ZmwMoJJ5Oa67QPA2qa5pg1O1mhjjLYRWbkmuUt7ZmK85BOK6vw/NrEFxDZ2Ezhtw2puwM1bauc0Kc3Fs9j+C3wxn0fUE1rWIkaVVwgJzz64r0zxVfeVELNVYF+47CvErbxF428OzLdT3DXOetsDkYru/B+st4i1CE3V0gckPLG5AIP92u+lVgo8kTxcXQqOp7Wbukd7olstvp8QAG9uSR3q6c9fXtTgoHypjaBxj0oPWvQjpZHjt3dxoOBzWT4pH/Ejue4wP51qkHPXisvxP/yA7nvx/Wk3oXT+JHm7Y8ti2AoHOe1ebeMvF0vmiw0+ZkAYhmXrW/8AEXVms7FLW3kKyP8AeI615toulT6pqwQyZwdxzXLUkoRbZ9JhqV/eZ6L4T8Opc2qXmrAzlxlVY5FdVY6RptnMZrSzihkI5YCn2EaxWkUajG1QKuJjHymuWG12ZVajlIeoJqVea5rWPEjafI0a2u8r1IPap/CniW310yrHEYnjxkE9auUrEexly3OlUdKevYdaiXdvAxz6VFe6xp+nq6TAvMeigcVFzLlbdkXZDHAnmXEqxoPWsrVtZtPs/wDxK7gbgPmasm+aS/iMgfcvXaW6VgbmVmjjTjoW6VnKZ2UcGm+aT+RX1vWL+S4G68mI9M1RmurjYWEjY75NSahhLpFZA9U7q4gLOTG+BxgDisJzckevTpxjsiizLdXIdxhh3FWQBt6ZFQ2ibv3vRQeBVzjb8oxXBVep1x2IlXncoqSJd77WWiNWzzU8argk9awbKHC2bqCMelOQdVPUVJG2MKfzpXwen50XMmMMMm7KjNMMTZ+6albeF2o5FMeSQLgmkGpXmUscGq7R4B4Iq4yhl681BKNo5OatFJlORY1YFlJJoOxshl4p52n72TTuNuFSqWjLI7J1SVl+7xn61Y8xmJb5gD0qlOvHyD95n9KtsbhrZT5IGO+a6Yx2MZ2IJZZpbldzNgdCDXeeEbh2Cie42xL13VxdjbyzSFnxitSQSoPKyU/HrXZCbTsceIhGeh3+r3sFrAWDBwR8vFc8fEMyKVSOML6ba564k1DylheUtH656U0iRGG581VSbtocsMPFaM6K215ZJALiGNo88jb1rftfscsoeyt9gYfMGxivOmb58KcehHatCy1aSMeQXJYdwaIVCa2GuvdO7kt5wTlOB6GomX5vSuattdmSZf3zYzyCa6C21S3utsUuBK3R66IVkzhnQnEeRwaaw5xUkqGNtjMG/wBodKjLdu9dEZHM1YYy+nrXtHhb/kAWf/XIV4y/TrzmvZvC/wDyALP/AK5CvQwXxM87H/CjmvjT/wAia3/XZa8Xr2j40/8AImt/12WvF6+zyz+EfJ47+IeqfAj/AJB+o/8AXYV6LqP/AB4z/wDXNv5V518CP+QdqP8A12Fei6j/AMeE/wD1zb+VeTjP48j0cJ/DieFDuPXNTQqVXbnrTIwMe+alHtRY9NE6r2qxGvIGOc1DEm4e9YPxT8WWXgvwrLezMHvZF220YPzbjwDWUtNR3KPxO8bXGiH+wtEjL6pOmTMACIAe5968usvBMmsNcarq1w99qMjZErOc59Kx08VCz8O3d9qUrT6vqBMmTztXsM1rfD/4oWlppqW1/aMxB5Yda8urVlJno0aMVa+5t6RGulQtYarA2RxHIzZ2j3p/wb8LJdfEvUNc1KGK806NCsJkXIJ47VX8d3ll4ll0e0s5NzXsq5VTllXcM5H0r2rRLXT/AA/pFtpNnartQBWIHU+tbYenfUxxE9eU6KLy9ixwqEiH3VXgD8K8Z/aY1200eOwuLC726xBKC0aDJCEEcnp3ru/Feq3el6Be31rEVeKMlSfXFeWJocWq+ANT8SXmy7vrsbjITkr8wO2umpKysjljFtmnaX9rY+GLW5tg01/JF50wC846kn8688m8WXnjXVZND0+zYPuPL4A4rY8M+INTl1y3tbSwLWzx+XIQPugACutTwlpMWqi6t4xb3M/V0XoT1NcE7yZ6ELpbnHaR4Z8eaVdCTVNSRtOdSrwls5X6V2Hw91qW18QSaRdENZlc23PT1q9p2m6hpOrLaaoo1a38s+WS3Tkda878f+MdNsfGAtBo8toLZhuMY5OcU1Bxsw5o7HuRmjjd5Y0ZpB2zVb7fJ/aUVvLEI0kUkdOtY3h/Vf7alsdQ0wObJYsTq46nHFal1avqF7vjARYslSTzmtRW1LWpOd2FiVxEPmA4IqjZ232hI0ZmQn5lOaiW5+0TPu3iSP5X9GrR0+ZBe7ZPlWNMgetTuyrWWgviC4MNpHGIzICNrkdcVy9xZpea/awRo32eIh2GeMVoarryya01vChCKuef4qf4be41a4e4jiWGJG+YvwcVEoqUik3GNw8W2Kwm1kWQrG0iKyE8EZHauL+Kniuz0PxRaWcKvGQgDiI43+1d1fiLVtZQtNvs7T/WgHgntUeo+HvCF1cC81GOCRhykjHJFN007tC9o1Y5bQbeW+F34gsJBHY27KPKlOXbPU11xVriwWRFEiOu/pyMV5BdaT4gn8fzJ4f1Mf2Isi+aiP8AKR3r2C1gS3lDWd8oVbfDIpz0Bp00k9SXNyRmeH9N0Dxd4ttVvdLguXt4z57PGC2QeP0xXet8OfBLl45tIWSCQgsr4IHsPSvP/gddRab4h1V9QYf6fcf6PM3A6AY/MV7O+VO0nj1r0KUYtHDUbPEI/Bvh3Q/jMbezjaztng3QRhiFzmm+NZDpXjpVjxGrhQe+44716f468Mx+JtEmtYZBaaiObe6X7yGvAPEB1bSNVsz4imea5tbhIHZujrnAbP0rnq07dDahUS0PQNQ8H2Pia5t21eSeWLAYokhUD8BXHeMPFi/C3xNb2dldTanoMif6Tps7mQEd8buK9a0aSG20cXkO24R18zIOePSvCPHOiQ+Ldc1TU5w9pgHy0I54FYTnyJM2dL2miMrxW/gfxXJNrXgq7GnX0h3SabMpwvrjPArqvgX8MtU8Q+IbTVvEkMMekWKlki8xSJX7HAP1ryrw7b6HD4glW+jMwjTbtAxuI4Nb2o+JrjwpEJ9MllS2lOEjSQ5X8KiNWDntqQ6FRU7t6H1/ext5X2UKAsXEYHQKOn6UQZkhX2r5a0j9oK7sI0WZLidlAyD0r3P4RfEjRviBpk0tgrW11b48+FvfuPavUhUTOKSS6nVajaw3UDRzLnbyp7g0zR5nkT7PJ95Bjce9aIVXH3cYqtfWP2mHbHJ5L5yHXtWjWgkbduCIE+lTfSq2no0VjFHI/mOq4Z/WsvxV4q0XwzbedqV0qvjKxKQXP4V8zWaU3c7IRcrJGjq2qWOk2pudRuFgh9T3r56+NXjay8S6msenXEptIF+VckBj9KX4yeP9O8aW1nZ6bDcQCF9zs/yg1yvhHTrfUtdSK6+VAAAmOGNedXruXuxPdwWC9lH2k9zf+DulSzav/ad4qy2UWGnB5GPcVV+LGsWer69HNp1rHaWkYKpGiBSSO5xXpHiTTLHwL4HeCxZEmvAWkycErjoK8303S4deu4rq3Q7QwWSIjn6isprliodToozjOTqvZbHO6SjXB8s8sT8nvW14U0jUX8S/ZiqpJ5Zbn0rSt7GPw5qe+6hYvuJjjK9KnsdcE+v/ANo2cG65jQr5I6tWHLZ6nXKs5R90zdd+2affvaySEFjyKp3kBWGOeKEGQH7/AK10PiXUbXVFiFzZGHUJcqqkcrj1rPtLJ7e1Jus4Vuc0nuXTqe4r7mL/AGg0RYz5bcCOB0NO0e1bUb4FJQA3c1W1ibN+fk3RdAAOvvVvw5bhr+NhMLbBzg8ZoNZP3W0evfD/AEO+s7gRmcGM4Oc1seIrOFjNumMbKD8yZBJrC8O6yuls817LJhRwR0AxVHWvE736zLauYrcfMZO7ewrdSXKeFKnUlVcjI+GDeI7Pxn5ZleW2hcvgnORX0bby+bCsnQtya8h+G+vaZcC0vIV/exEx3GRycd/5V6+jJLGksRBR+QR0rvwvwnnZlJyqK6JD0pOMfzpM8fShTkdM11nnHLasG0bV47qIHbIeQP5V0a+VcWyS9Y3GRzVXXbE31iyR4Eq8qTWD4U1Bra8fT72X93Icw5PCY/hrP4XZm9ueF10Nc6HYNvyhGTnAPFc/4p0yGzQNbJG+9CHSQbiR+Ndo4weAM1Q1HTY74gyHbt6EVNSknHYqlWcZJtnx5eNLFql3cQI1t5UpJXHXmupfx9HPpcdpcWybkH7tgoyDj1r1vxl4VsrHS71ZrWGaO4Q7ZcYZWrwm18E6jLd+X5qYJ4JzgV5VSm4H0VLEQrpO2x1/hDxFpdxayWOqx7ruXKxORwAa5zx/Yx6JeQwxkMHG8Y7ZqnfaPd2DPC00Rkjx8yN/KsvUvt15CJZXkn8vgt1wKyb0O5QUW5wZUa4Iy2881Xl+eRF5yxxmo2I6jNNt3PnKCf4h+FVGJzyquWjNZbWa21CG3Rs7wG6V0Oj3V3b6mrMi+cpG1tvGKm8Ha3pNpqsf9pWonXhA2M4r2PxN8M4vEHkaj4dvUsoXjH7sDvV06TmtBTxMMNaNRaPqVNEhR7Fb5kDTMuC7EEVz2t2kWm3rarDJGiN98pwQ3rxU83gjV7Owm0qPWpftKvx/dNacHw71S+tVs7llVio8xyxwwx/OtFTm9LHH7WlBuXNoek/DzUDqfhG2u2kZ+qhj1IFbxPFZPhzTY9B8O2+lw8rCuM+p9av28j/Zw8inPcV6sLqKufP1bOcnHa48se9ZviTnQ7n6D+daSMHQHGKzvEKj+xbge3P51UthQ+JHhvxDFrFBHIbVXcnliBXnn9pG3l2x5iXOdy8GvXvF+lPf6d+7ALpzXi+r2jJMyuoDAkVx1YKaPq8HNctjqtJ8VajLELa1vBuUjBcZyK7i08Qx2+mfatSBjdeMD+KvItHspIXWTdiupN6ggCyjzhjG01wOo4u3Q6amFjPUsa/4y0q8RzbQsJ2BAyKz/BDTQ+dKsxjdmzkGqP2aN5TJ5ark8DFaen23lxnDAZqalW5pGilGx19trN4rbftDvxySazdRu5ri4DM5JNV7dWReWH1oIxMOuPeo55MzVKKeiFlku2jIt5mU9wOM1pafoOqXFvHfbj5K8su7rTbS0kmT5cLkgDjk16Jo1n9j06K3PUDn8a0pK+5x4rEez2PLdfWCOTzEySBjpUNpDI1qrSL8p5ORXqupaTp1xEXns43IHUCuU1nT2RP3YVI8cLV14pR0KwuM9pochdIjE7ECqOgFVFVlkJzkHtWvc2/ljllNVxGnHAzXkzep68ZaECRsyYxj3pYVbftY1ZwFyF5b9Kjj3FzuXn2rJ2KuSKyjjHFSLsz7UwLxytSxgE/c4qbE3GGNhll5pHhbAdsAHtVlUB6Ej602VWX/AGhTFqU9g3VXuE4NaB2sCKozsocBgfwoRUWUtvoKfGo71LIN5yq496F8soSDkj0q0rltkGwG7UoOR1zW5b2pnQxLB5jkZGCABXPyzSQygspct90CtSwklhTIkYE8k+ldsNLGFS72Oj0TQ7iS1YvZ+W56MxBxVu28M3isWnnjnz0DDJFV9H8UvbyJayRmZHIGR/DXbR4YBlYEEZ4Nd8bNHh4mpVhLU43UtCurceakYkhUfMO9Zcdgk6FVRh6ZFeleWWOO3cHpUbW8Y+7Gg9eKpxTMVjJJWPMLnTXh+9txjNVDFCpLLgN6+td54g0lpJGuY2+UD5kFcDrsbRbgn5isZwtsd1Csp7mfdylGyv8AOmpqTRLnc3XkZrNkuZFAEkcmSeuKkezmZQ6upGPWsLNanXaL0Z2Ph7xXbhktrlm2scc9q6osCoZCGU8q3tXjU0DgFhkMOeK7L4f675oXS7gsT/CxrqpVLnFicOrXR2p+6D3zXs/hj/kA2f8A1yFeMMONuc88V7P4WGPD9kP+mQr3MA7yZ8zmGkUjmvjT/wAia3/XZa8XzXtPxp/5E5v+uq14nX2eWv8AdHyWO/iHq/wI/wCQdqP/AF2Fei6h/wAeM/8A1zb+VedfAj/kHaj/ANdhXomof8eM/wD1zb+VeVjP47PRwn8OJ4eg59s1NGrEHpioo93IPHJqWGmj0y9ZskMck8vCRqXYn0FfMHxOubj4k+Mp9cs7pk02yYRwo/TI6nH1r3L4t68mhfDbUpc4e4Qxpzz/AJ5r5hvtSjXw75FhdNZsvHl7sGQk9TXDiajXuo3oxi2+Y7DT/Ad1qGl3GqXEiiG0QEEjrXHa1PGLNvsNiSYWw0qCt6z8VX194YtfDdlcSApGftUgbhvQD8q2/gBpU138QUtJ4pXslBNwjr8jexrhjFOdm9Trld004rTudp+ytoNvJHd+INUtxcXWQLZnH+r45GK90meHewWNWfsdvSmW9ppunxmDTbKG0twSRHGMDPenfK7ddo9BXq04cqPPepRuNP8AtqMtxiSE/eQ9CPTFeSftA6G3g/wnHr3h+WSzgecLNahiUOepA6V7evAwOg6V5/8AHVI9a8OQ+D4dr397JlA3OwAZz+lFRK1xK/Q4nQkjbw7p/iC3kCKFVplj4LA9elei232XUNOhuYcLuUMCRyBXjPhaf+wYorO6meOC1by7hJDxwa7DTfEMzzG5s4Xe3lJSMH7oA71x8yR3xi5I6nw3DIdavpnLFdwCl24x7ZrJ+Muh6DcaKtzLDEb/AHACRFyxHvin6ZoOoRZv9U1iZkm+5Chyq5rdg0KxNoVlXz2IyCwzWnxRdjPRPUwPCyP4c0W0hZkkjmiG3aAO3BNS6vDqn2ITTP5EbuCsiN19qyr6zvtG13y79lnspYj5YPRMHOBWtNqD6hocK9I3YLGqc7ayZstdSyqnSjA8zGSOdRk4zg1rNc2TTqI1HmeWSGrmJLHV7qyktY9QRVi+QDdzUE+iX8McVydQbzHj5QHip5irGto0YYS3LCKRvNIDEDI9q2vPt7GziXy/3l02xcDgE1y+h7biyaJf3MqPyD/EfWtbWr+KYWQ0+RZ5I3BKoc7TVxaSuTLVmva+GLGCF41VlMp3OQxGaZJpWi2se24tg4ORg85/Crb+JGjQCawkZ9mWCj2rHt/E2k38jPIoiuI/uwS8E/hWvuJGPvNmRb6bBplte6fbxxwtdtlXAxtHeuf0zwt/Y8+oS2urTXk8w4Usdoz+NbWsSWt94jhdNRIeXChVPyr2pvxGvrPwjoPl2zq13IRtIPLtUKCkW5cvU1U0m1tvhxsnCo9uDJuJwwfORg103gnWPP8ADdnJdeY77cbickjsTXO+EPC9zr+g2Oq6/dTATDebMcqcHvXdx2UFuiw2qiKJBhUAwBXXThY5ZyTLMd3FIPlYg1keKdEsfEmmXFlc2sDF1KiRkG4fjWmsa7cOoJ9aCFU7VGPpWjRlsedaT4I8U+HwttouoLdWKr/x7yHp+JrhvFlnrNhfXFxrGiyiHBVmhcn+VfQOcKMfnTkkbkMAy+h5rCeHjNG0a0kfJl1q3g4wLZyWc1gxOTctbfMD7muQ8XaALGzOp2t+uoWsrcZPKjscdq+077RvD98rfbtDs589S8Y5rz/xh8EvC+vRMunTNpErnJ8lQFrmlg2ndGqxUrWex8laDZ+bNLchA6AfcYV7L+x/Zz3HjHW9QTCRW8O1kHruFWbn9nvxFp90Y7TWLW4t2PLMTuI969Q+DXgGD4fzaiRdCa4vV+cDovPaijTmqmqIk48isehxH5zxjmp0OW49KgLqR6GljbBzmvSexymjGWEa4614T8dPBupDXE1eItdQzLggknYR/wDrr3eH5olPFPKpIuyRFdD1UjINfLYmHPJo9PCV3QkppHyt4e8OX99cQwtaDarjLtwG9q9m8J+DtH0GKfXNWa0le3j8xURgdmBmuJ/aJu9VsNctLSzmews2jJAhOA31rzjTY9QudMmuF1K52hgrRhid59DXme7Slqrs96ftMTTTTsmbvxJ8YyeNtXWaGNorVf3cSk9s9cV3/wAMtMh0+5srVsSXvmKxYjquf8K4zwt4TuZLqINGhlGHOR8oz2r2X4eeFpLPUH1a6OSvEasPbtTpRlOfMZYudOjS5Iso/E+zs4daEssKtM0eUO3gYrx77ZYzeJBPawtZXKSACReATX0D420u5v7u3uIlWVYwfMQjOR6VwXifwhpMtodVjkW3aEZa3IHJFViKbu2jDBYhKCT3BoNFu9PjubmIPqbHCSEd6r694Xvp7ANMAecjacbhXH2XiOUXpaSMSLbvshCnOPevSvDvidrnSJkulXzVBIYnjHpWK5ZbnTUVSm7x1OAj0LzbcuqRxzRttG4dhUrjR7hTNcQL9ptR8+zvj6VBrN1NeX0lu0jW8cjn5s4xz1qOKODS7aT7PibPytM3Vqysjq1a1ZBqusz3sMZSPbbr96I/8tAKtaXf2bMpm2vIQAkAGBGP60+z8O3N9iSR/J3ncpHUiptJ8JvHrL2/kmUEczOvT8aaQpOmo2ueheHtMtbG+t2soYZEvRnYoAwT/wDqrutCtb21aWKdiseflTOdteX+E7a48M3qvJdG6RZPM5PCg8Yr2aCVbiCO4XGJEDDFelhkmj5/HSfNfdD03YwaU9KaDuYY9KOtdp5yDP4e9cl43sIY41vYoSQzYcL1VuzfhXWM2F6ZpsvlmJ/OCmMA793QComk0XTm4y0Oc8JatMzjS9TYfaNoaKTPDr/jXRsCSMV4X4y+IHhzTb6aytTNdbXOySMg+WwPQe1c9qXxj1q/05rT57SUJtSSJjk+5rm+sKOjPRWX1KlpLS59F362n2d5r54TAgyQ2CP1rzDxd8QvBEcFxY2JRb1lKoywjbmvDE1PxNqqSwzaxfXIP3kLkimaV4b1K+uFtra1d5HO3hScZ71hPEuekYnfRy2NPWciHxFc7rxmhlcxnk89TUGiXN9AJJ4Qzw/xqeQRXsOnfA+8uFiF1fhBwZOKT4reG9E8N+FFg0u6HnoDvVcZc+9YOjK12dP1uk6ijF3PHLy7s5LkvFbeWh6qTUJJVWiigGGx82MmoI4y8m+TpV43DTXUBjiEZDABR/HWWxvzN7mz4Xso5Lq3Uxk/vBvyO2a+utLhg07QYY4PliSPI5r558PTQLdWWmtYzR3FxIu59mAPavoTXI2i0FoYyA2wAZ+ld+DvFNnk5vNSlCJi6Kkt/rTXEqqYkYtnHWuqZuTjH0rM8LW32PSEDnc7nJNafy5PHNdlNNLzPHqyvIXgrTEUrHgncc0E9D70e44rUysNyVAYjiqGuqP7HuG55H9avNl/l6Yqlr3/ACB5wOuP61MtjSG6OH2nHbn1rmfE/hG21RPMtVSGbufWupVgPyqSNQecVx8zR6kJuLujxHVdH1LSJCk8RYdivNV7W1uphuVCRXuzW0cvyyxrIPcVXk0exfIjgSMnrgVjOEGd8MfJfEeTWNjNg5jJPuK29O0e5nbAjGAOp4rt4/DyRvujmIGaunR9yqpuGVR1A71j7FFTzBWORh8PFTslcM5Hyhe1TW/h+8ju0EkYkxxk9K7i1soYFAjjXP8AexzVtI8D1rRUkjhnj5dDI0rRo7X55VDSZ446VsKmc1IEGB7U9V5zWiikcE6znuVbtMQOc44rznxHfsJzGznHSvTL1d1q/rivOPEelGSUz/NxzxWVZe6ehlslzXZyd/573CCHvUV4lwyCGNf3nfmtea1kf5uY8dKYIZdpOc49a8aa1PpIyM+385FWJseYetWMFRgH5u9SBNzFmGGpCihuWrFou4mWA60qylR3ppXB4alBGPWkMkEwwKaWLN8pqMDnpSqoHfmkFhs8mwbdhLU0AeUcDk+1KzqshB544zUC3MYkK7hn0zVIEVbtZSBGpIyeakii4wnQD8zVobZODxUiruI2qQK1ixNlKCymWfzJJQWPQH09KsSSLsKohXjB96vTQiKHznI+lFrZ/a282F12KMnJ6V6FODkjF1Ip7iaPa4IYggZ+bPWvQNBvdNEIto3YSdtxri4pIZv9HtpVaYHDEGrttpd3HKGbcpzncK1p3W55+JUaqu2d9gg4JoKiq+nPI1uiyfNx96rf1roPEkrSsVpY8qVIBzXm3ifSHt9bG5yIXHHpXqEi8Vm6vpsOoWzRSAKTyHxyKLGtCs4M4weF4r6CNg4VO/HWq+u+H7XTbT7RBEzKBhwCefeu3srRbSyS3HzBB19aSREK4ZQV9CKU4JqxqsVLmueBavctBdl4mIXrg0mlX0hvo7pN0Zzzjiup+Ifh4JeT3UbL+8+6grltKt7iEHfbt8vXjpWMbJ+Z68anPE9k0ef7TYRSDnIHJr3Hwx/yAbP/AK5CvBPCILaPExGB2r3zw3xodoP+mQr3cvVpM+UzS1zmfjT/AMia3/XZa8Wr2j40/wDImt/12WvF6+0y3+EfH45/vD1T4Ef8g/Uf+uwr0TUP+PKf/rm38q87+BH/ACD9R/67CvRdQ/48p/8Arm38q8vGfx2ejhP4cTw5Byee9TocNtqm7BWODU0EihgTSPVSOB/aZ0u61D4eLcWpJS1ZnkUdxgV83QWdpdaPumuCbtR8mB1r7PMcOpLLb3ah7VgVeMjIb8K8a8S/s/sdWkuNB1iOCzmbPluOU9cYrkrU29i4tRdzyH4c2epX2tLpenQO1zPJtLhcqnua+w/h74Vj8I6CtnKUnvpTumnA5J9Kx/hX4HsPA2jG1gK3N5Id0tywG4n2NdkrOSW3UqdCMXzdS/aS5FC+iLIJ+7iiRFY8nFQRttHUn0pzthS/JI7V0XMrEF6s1shlW7ZR2XvXkWr6xNo/xOGqaw7ywPGFhkP8FeufZ/tGZpyQOoHf6VBBoen398W1CwguYB91ZUzUTXMioux418TdG0rUbuO8F7EYdTdVZlblT2NdF8PNHjtIP7Fju2uoYF4lZcflXBfFrToNB+MEEGx002XJih6IpwOg6V6Pp3iHR9NsLaQ+XbMFxIucZGOK5HFc2p0U5uSOh8Q2sj6dBaw3AhfzRgn0rYCTW9tEiqJW2gE5/WuFfxHpmqW093cTiKID5G3cA1vWOv28ekwv9qjdVGFO7k1rGpFag4NieI4IbzULO2lhMhUlmHbp0qtp0N9Z3km20iWEf6tCePrWxp80EcbXFxMivJ8wL9qh/tCG4ud8issfRZM/K1RKzdy43WhDbrMsxuIrWOMs3z/N1NcwNN8b3HiOJ5vIFrFJu+/1TPTpXfSwRvbBg+AfQ1CJrlXPkruT1PapcEylJ6lCaKxSae+eAwtEnOBwxPFanhPTbTR9ORkt4zJc4dnPPNXnt4LvSZYJSuZVwSexqpompGFP7H1O3EM0KbYnPAlA9K1gkncyldos3QS9NwAoRguAw964zxZ4ej1K2iDyxx3EP3ZBwa6uwkNxZzqFKNuIHvVW50yO7McjuR5fAGepp1FzBBuJ5FqXiDTtCvo9Cu8/ayMh1GcHsc1Nd6TJq+p6Pql9IJbKylVpXc/eJPStTxP4f0X7ZJ/a1uYJCR/pzAAAema2NR1LRF8JWnhzRoRfPKRtZRk5z96ohF7BKSaZ7DJ5RSM26hYtg2AdAMVXfg+tZegfaLXSoLe4YtIqjOa0+GxlsH0r0E9Dja1GlgBTWYlgae6gdOaYRxTEG48rzSRtsJzzSNkGmn7vXFFhimTd6ikOSOWx6U09KN3egQ4uynGc/Wqkvy3yPnGQc1YNU9Qba8LejUrCsaHuw+lPVtoGahU5UfSp4R+NHQLamtbbfIUAj3qReKitVVYRhT83Wph6V81V+NnUtjG8W+HdM8S2S2uowKzr/q5CMlTXFab8HbWzvhcf2mSoOduz/wCvXp6gjrg0vG7JrB04Sd2jphiatNcsZaGbpGhabpq4itwz9d5HOa1s8cDA9qaW4o4BxWiSWxzybk7yYjLuU84J71i+JtKtbi18xbdZJU+8v99e9bmM9DigRqXyevrRKKaCEnFqR5a/hnTLSVbk6SsVrKTvKjJB9a848U6VeQ+IjZ6fDK9vJICrjI49K+kb5FNhLC2MFTjiuOhgZp42t0WW5Q42Y7Vw1aC6HqYbGyWrPINZlk03dYyQb3ZVCj+IcVJ4csW3Is8hIPzFCOB7V1HjDQX1Hxvb6xPJ9mjhASSLvkd66a10yzvENho6xPOBuZ3Ga5/Ytux3yxcYwT7nPaXoOtahriNBcf6GF6j+H2rVfRdbn1kaZjybfgySg8kV2HgrSLzRbeSG6mSZ2ckkDpntXQvEGO/jJ712wwytqeVWxkubQ43VdFWys3iKeZbsuFcDLA10fg+ST+xIVkzlMrg9cdq0vLUrsZcinRxouCqhfpW8afK9DjnV5o2ZIcBtwo+beCPu0L+ooyMVuc4tRXKLNbTW7fdmQofoalPNNBUng5IosNHzj4h+B/iBdZk+w3EElvNIz7iSNoJ6Vp2HwXuNGTzNUvFuopOCFXJT1r3st78VVup4Uid5Spjwd4PpXJLDwTZ6McxruyPNfC+h+F/DBbT72xiklmBeK4J4b2NdPoeuaPby+SLGC1cngqASa85+Jt9bvdwW9uzNa7shiclWzXM6n4gnnvFaW3eG4tEAiSPgTY71zOryOyOyOElWjeT3Po+2vrW4tnnilVo4wSxz0xXy98VPEcl3rMy2se23Zyuc53EGus8P/EKNNIurO4RbW6uImVo2OOoxXnOnrHqt5Ld6jKsUFuxGxeC30pV6/PGyNcHgnRm2zJ0mH+0NVit/lTzGGc9K6jVtNto7+WbTrfe1uoy2OEOO1c1dXENvqzXdjEwjRgUD/wD1q9b+G93pt14Zkgk8u4uZW/e+oHauWCuzvqS5Fd6lf4KQSatr8C3RkkeOXzmZ19K+iZVEgwwDL6GvMfCF3Y6LrMdsUijWfgMQAQK9LjZWO1T0r1cKlyHz2YzdSrzWshdqqAqgADpSMOetPPWk255rrPOGMDgAHpQMEZpWxjk496YDkAq4Ke1A0R7yrHqRVXWlLaTN7gVfIGPTNUdXYf2ZMNpGBUS2ZcPiRx0Ua/xDFToo9OKI14p6LtNcEjvbsxwGKcka5560qD1xUyqB7mhIhsRYhjJqWNeM0Ku6pVFOxlKQBQBTkXg05B6inKvNUjByBduOlKoGKeE4pQnNBHMQuoKFfUVxXiVxbNJGW/Cu7IC44zXD+NtJkmvBcRyH3FRUV4s9DL6i9paRyMzO/TPNQt5mdvFaNzbtCAMEnvVNom5JOD714tWOp9TTkVvmDfNjjtTGVSdxFSSqqyA5zTWVWH3sVz2OggK7244phHzhFPTqatGNQvHWo/JKnI70ikNyd3TNOyrcbeaVFOcZ+tSIMZwN3vRYVytLFyNx4qpLp8MkwkRtjjn2NaexXfGcU4wr0Cc+tNIXMZEzSRzovUe1bemxjeA+CG6e1QR2q7/u4GOD70mnNM+oGLyyFXocda2pRuzOpLQ7nRtJt5W8qVFmjxk57Vsw6DpcZO21XHtVfwhDNGrtIPv+o6CuhK4BAHavZpxtE+VxVeXtGkzznxdY2lrf4sIlifHzEdzWXZXF1DEyPcM+fU9K3fES7r11f71YMq7V6ZJ/SuerJpnrYazpq5u+GNQuPN8lSWTPc11iHHuDXCaLJ9nkErcAGumh8Q2ohImi2gD72auFQ48TRk5e6jXONtRtjBrlR41tjqQtVi3Qk8uD0rpoZobiMSQyK6HuDWvNc5Z0pw3QyXGMCqV26wxtJJgKozmrOoXENpEZZ2Cr0ya8/wDFvihZBJbQqNg7g9aUpWRdKk5u62ON8U6802v3HmM5hU/IB2pvht73UNWiS2UupPzAjjHvVrR/DM/iLUhIytDCxyXIr1DQNBstFtRb20YZh1kI5NXTpxXvS3OyriFTjyRLNrCIraKIIqFQMgV7B4e/5Atr/wBchXlgj4565r1TQB/xJ7X/AK5ivUy93mz5/HvRHLfGj/kTW/67LXi26vafjR/yJrf9dlrxXaa+0y3+EfJ4/wDiHq3wH/5B+o/9dhXomo/8eFx/1zb+Ved/Aj/kHaj/ANdhXompf8g+5/65t/KvMxn8aR6WD/hxPBA340K247e3rUSnGR6mpEwpx1FZpnrouRvtwqgCrSS8YPX0qjEfn5PFWFbIpMC9ETj6VOhGKpwGp05IoAsLyfapUWo0GcDPFSrxkZoAcV3tg1dtl3YUcDrVMlgvyYz71z/j3xBqGgeF7q+htQ8m3ZG2eMnik3YLXOD8dWEXjzUdTuPMRv7Kbbajrlu/8q5q003TJLf7Hqr/AGe7ClN0gwK6n4ZaU1ppMiSzgXt25nct6kk/1qp4lvLGfXbe2uYYbi5SQgLGRlvc1ySfOdMY8qOc8IeBLvQZ91xff2rDeAiKBPmEfOcn0r0WLwlZXFuY1VbdQoJOO4roNGsYbW3FzOogDr1xwtM1D+zr6Hab9YUQ8sHANRyRW5cZPocvoVxJDeNpOoRiaJgRC0nfFZ2uPJBqcFoqvBaB93yfdPNR+L9Ts/7ZtINKnF39m+d3Q/c7c11i3ui31vEXnibgZyOhrNyijZKW5W1MNcTQT216IIlGNqt1qHQLLVFuTs1kzRg5dZG4HtUd3Foyakp891XOODxWpp2l2LSXDwSt5fbD/epxkgaaNO9urOys3eW4TdIpGQ3P4VjaNpd9r0Ra4lmghgXEcj/ePvVTUrK0k8ZabZNITFjcVJzzXZ3C3tgsiWqq8TqeD2rX4/QyehwraRrNlaTvHrcknlq7KGON2BXD/Cfx3ql9qN1azrPM9vcE5PO72r2T+xReaVJ58hjnAOzB6ZriPDMEWgfa4bbRt1xLIdspxgn1qeVp6A22c98Q7q/8ZfE/QfDdsW+zGRHnb+HAOSK+jH0iysbCKyggjHkIFUqorzbSvD//AAi/hHVdYvnjutVP+kCVVxtA5Ciu18C66viHwjZatkFpFw4Bzhh1rrpb6nHUTWqLkcaxptZQynoT2p3llejbl7VOxAyMAioRlTjqK6TMaGB7EGkK88HOaVuTSHHOO1ADD0phK9Kexyfm6VE2M+1MBD97PamnGaUn0qMHg0APLDPaqWqf6lD/ALYxVjuKralysa56vQwRfiOVUewq1FjBBqpHjA+lTRN74pMDXtciIZOQanBqG2P+jr9KlH0r5qr8bOlbD/5d6X8RTaBzUAOJ5A9aUDBpoznmlFMQ5TTh1pop/agTGzYZD3zUEFrDGd6qofuQKju7Rp5kuIpWjkToOx/Co/tl3G225tiQP+Wi9KTKSdtGZ3i3So7qA3SoDLGMsMffFY/hCJE15ZrZCivFtcDtXW/bbZxgsT6jFVI5mhuHe107IPVhxmsnBc3MjeE5cnKzY2qzZxz60oHIxxVGO+IwJYGT171at54ZsiNskdu9bpo5nFolHWnimDg5pfxqiBxO0bj0pI28xN23ApGAIwehpV+VQo6CgB3ekchB0zn0qC5L5jCIWyeSD0qfPGP50AijeXlrDGHuZVhXOBvOK5fxTG7Mbj7WDabd3yH5SPQ1R8eyXd5d+XCUUKCBkZH5Vy3gjULhoNT0zXL+CHAJg3jqfTrXFUq3bienRoWhz3+RwnjvxkL66MNnbKkMY288HjvVDQ7q51HS90gZpVfFvMOSp9CfSnfEbTBY3f2kbS0o+6q8fWs3wxqk627aRCY445jyxHIJ9K86V7nvwUeVKJ1HiOTTta0XydShjs9aiwgcYG/J61xmq6DqmhY88ebBIMiZMlfxNaOuWc3ClpJ0UcTY5B96jg8S6lZ6DN4fv7fzoJz8sjclfoaV7g4clnFnPSMxjPzZOa6bwN4hTw/rNtJcQrNbeYvmeoFZE2mNFam8t3Dwd89RUOnadPqc5jtAXl6CPuaFuVJJpqR7x43gs9Zkh1zRxuE0Q8ph0U+hx0rp/AuuXjJZWGoRyPdpw8gyVI+tRfBjQrrRfAX2fV4l3u5ZUcZ2g13On2VtAiYgVJOvSvVpU5N83c+dxNaCTp7pbMuTLvUorFSehHamxDbFsJ3Y7mllfaMDljQOFxXYeYIRxjqO/vSDCIFVMD0FL2pOnPagqwu3iqmrf8g6X6VbPIqnqeDYynvionsVHc5pV47U4L9KUL6mnkdOOa4UjsbGhQBipV6U1RuJ44qZF/WmZykOUcVKi4FIqkGpAOaZztgq5qRV5pVHHSnhaZk2IF5pcUvfAFLtOeaDNsYQOnes3XIgbNpBjKjNauNxPas7XM/ZGQdCKmWxth5e+rHmOr6htuNrqBn0qhLKzHKc5rY1PR/PuMbSVH8VVLm1FuuzHIryq8NT7KjUjZWMaUSb/nP5UmORxxU9xEdu4NzVcvjHzZrjaO5MezbB60LI2PQUmVx7mpCi+UpyCfSlYYqNhPmUGpvLHlfLwTUKYHLcfWn27f6Rk52UrCkTQWo2fvNpJ70ksDRnMb7varojBQc9aT7Ky57j1qoxuYORHbr8w3HAPauo0WyjuZAscIG3BLYrk47fUZtQSOK3Zlz1xXqeh2JtbVUwNxALGvTw1G2rPKzHFKnGyepat7dYwAoAwKfs7g1OE4pcY7V3nzMqje5xnjS2WO5SYqSrjGQOhrk38lg29GVl6cda9ZubeOZdsqBl9xmuW1/SYY2DRxkxvwxA+771jUpqR62DxqsoM4eWR/LyMBfSsnW7yU2rxjO4jAxW/qti9rJhT5keOGHSsO9j3Hkc1xSTTPcpuMtSHwDbxXMb28kieezYw3WvUtJsI9PtfLjO4nqa8jtdPZdQjvLdmSVHBwD1r0y915obdHjt/NfAyoPet4TVjixsJN6FnxHZnUNKnt8AMRlc+teT2U8ek+IFTUIBJGHCuGHFeowa3az2ReU/Z5ypxG3rXi/i2S6m1u5EsZyWBFaRa5iMNCWsWe4WZt2tI5LVFWFlBUKOMVZjU+lcv8Mrx7jw3FDJy0fH4V18eS2cVtJWZw1E1JpjCvA+temaHxpNt/uCvOthYfj0r0bReNKtx/sCvQy342edjvhRynxp/wCRNf8A67LXi1e0/Gn/AJE1/wDrsteLV9vlv8I+SzD+KeqfAj/kHaj/ANdhXompf8g+4/65N/KvO/gR/wAg/Uf+uwr0TUv+Qfcf9cm/lXl4z+NI9TCfw4nz4vv0zUqcH5ajU8YPqaco9M1keui1Gcj0qeNugqosmAF9atxDdjFA7FiPIHFTI2DUS/3elSQcHHWgC9DyoPSrA25Hc1WTlKsxcADbn3oBkigYrA+Iejy674YksopWVwd0YUZ5z3rfPIxinoeBnnFDVxbHlXh3wF4h1LUrSbVtXaxgtkIxboNz+gOa5X46+CZfh81r480C5muVEm24jl569+K+h45BkdgO9cp8VLOHXrXTfD92cWt3IQ578DIrF07IbbbPKNd+JGqXXw4S+06CMsyqTD1NRfDm1tvGFosupCa3upELFAxAOK1IfBU3hf7XIuXtk+WNWGQwrTutPKaZaX2jBLW42nzzuHCn2rjnFyZ2wfKtzjdAt7XRdR1hZlZkZvlijOW6+9dZptj/AGvprPFp4svLGR5xIJrStbHSdN0u2uoQsvnDfK5OefrWNPrWoaZeXOp2kYumuBueADhFHpWMqcb6m8ZSsbs/he8XTbeRLiIu4G8KM1manp9zpTQmF5SrMAxj521l2HxZW+1GG2kRLWDG1t3UGtr+0ZLaa3vZHMthNKDu25x7+1OVOARqsyNYt9QTxHbarp2oCW5hXLQNjLgdh71sf8LA1KOKKW80a4tYZTtw4xg+9M+JXg2HxB4j0/WNOvJbSNUXJToffFVVutU8RXsui30KpHYZRZ1HEg6ZPoadpJWiyVJSeqOu8H+JNP1RJ2lv4n28KqN61xl54sUeOm0LSLRryHhrl0OREMnk+lc7Z+Bf+EXvb25sr24uLqcHyogpI3EH/GvUP2a/Aq+EtL1DVNTHnarfyFpPM52r1x+prqpXlp1OOrJxd0izHr+heILO60izvo3bYY5Y2b5hkcmn/CyOHQtJutFic3EEdwzo+eme2fwqx4z+H+j61q0+tWu6xucbGMIwGB4PFW/C2iQaBpi6em6aMsWd2PzfWt4QkpEOScTpFZJFyjAg01htOBVdLdYkDwSF17CpkfK/OcN6V0mXKGMnJpCMHOaeKjl+9TEMkGRURqckYqF+vWmMa4PUVCalYjHJqGd1hj3OcChisGVALOdoHvVSGb7bdghSIounuaYySX52uDHF2I71oRRxxRhUXAUYpbjSJU7mpEII54qJfyqVBQLqbFq3+jqKkVvWoLUfuVNTbs8181V+NnSloSdaVenGKYG46UL/AHsVAEueKReOAaOo70Y9qEIcppyn3pvbpQOR0piHdTu7ilUnuPzpvP0pR0xQAoxuztXP0pTgn/CmnqBS44piFB7HH5VXubVmPnW7CKcdG7H2qcH1pSSDjGRTaC9hlq7yQK0vD/xVLnmkDc9KSgQ8noKB160gpaYCg4pCx/Cg5C+tIMsPmXFAjk/Fei3Ej/bLTdI46LjPNeRazZPqWsSTat4eu4TETny8gPjvX0WRu9qpR6bHC8r7g/mMWIYZ61zVMOpO6O6hjHSVrHzf4p1GG40KW38l4CowiSj5gK81g/c3MU+fmQgqfSvrvxX4N0fVF897XEnAO3vXhnxE+Gus2+pNdaPaPcWhByF6rXFVoSiz18Pi6dRWRUsvGVpeTxWDWSLFPhJGz07Zqj8Q7NLCW3SK4SWHGVA+8K5i/wBI1HTcfarSaAnkEqRVaS5kuJl+0zb8cDJ7VztNHXF6ouB2EO1s+WxxkHgV618K/ADyaSdca8VLot+5T2rzCG1W5s2CqUaJSQD/ABCut8AXfiTw9qcNtC0lukx3bZV3A/4VVKyeqDEqbhaLsz3XQdP15ZYob+6ja1jO4Kg5J967MtwDj6GuK8PeMG3i31m0+zN/z1U7gffjpXWWt7aXQ3WtxFMP9lgTXsUuW2jPlsQp83vImON3J5odsIW647Um35txGDRkdK1MLDIH82PeVK84waVvuYGRRwM0mSe9FxgXC4qtqHFrKMZyKnkZV+aRlRR/eOBWRcaxbXNzJY2xMhA+ZwOB+NZykrMqMW3dFNV9KU/KwzzTwmCSKei9zzXIauQ1F5qRFyaUY605RQZtijrU0Yz9KYBnFSquF4pmMnYeBxSgGhV5HpTselMxbuKelGOc07HrxShcN1oSJGD5s5qG6t0niKNnFWWHzdKRwcdOKGhxbT0OQ1uNdNjdTJlQMjIri7q6E7OVIx613viqKO6jaN+TjArhpNN+z71wea4MQj6nL6l4py3Mm6J24Dcmq72qBVO45rQa2KPlhUdySoCquSegri5T2ozVjNYOvQ/SnRb/ALx+Yir0lviLc3AplvHx7VMomvMMjjM2GkPB7Vcit1Py9qhhHzMvT0yK07Lbkbjio5dTOc9Chf3EtoiqsZNaejNcT7F2Fmf07VoXOnxSwhgwLe9bfhrS0gcMMlj1rso0NTzcTi4wpvuaujaSlmNzMWkYDJ9K1kXb9KWJc1KF4FenFWPkq1aVSTbY1Qc4FHenSlkA2ruPtTtua0sYkL89KgljjeN42XKsORVk/SmbahoqMrM47XdHaC2fyQXtj95e6+9cLqtq9qxDfOOxFezyxhlIPKngiub1bw9DNEywd/4TWE6Vz2cFjnHSZ5dCyq4INN1LULi1+aLH+8a0tZ0TULK5bbZSFM9RzWNfxNLFskik49RisHRke5CrTqa3KKavLeXJFwQcdCOKuTWb6pceZboWkxjjmqcGnmRgiW8h3dwK6/wr4cuVuo7orJGqeverhSd7smrWhBN9S/8ADvTriytpFuI2jOejCuyRdoyKVI/3a4XB7ipBGwPtXQ3dnhTnzO7I+c8dc16Lo/8AyDLf/cFeflMD8a9A0j/kGwf7gr0ct+Nnn4x3SOT+NP8AyJr/APXZa8Wr2n40/wDImv8A9dlrxavt8t/hHymYfxT1T4Ef8g/Uf+uwr0TUv+Qfcf8AXNv5V538B/8AkH6j/wBdhXompf8AIPuP+ubfyry8Z/HZ6mE/hxPn/HX605RjvQuc9OM0/AwRWNz2EhUXcCc/SpYWaPvTIhgYqVRzzRcqxajfcuSKsxD5c1XhxsC1YjwpouFi3D0Bq1G2FGKqxMMAdqlDY6UXEyynenJ97pUcZ+XcalBBAI60ySQdP515j8etVutMuvDZsmzIbkggdcYr0Z0XJLy7Qa8w+M1vHHqOh6haq87xzkMXHyDj16VFT4WVCN2dJ4s1qxtfD5utUYJCkasSTj5sV5rrfhfxpfeGU8XeHriSS3nYhbMLk+Xnrn6VY/aFaTUPBthZWjqBcXEYlUHnoele5eDIV03wXpFmvAjtU/E7RXPSXNdGlR20PlG58c6t4Ts/7Gv9JluYJjmBpQQUPpXTaZqniOXTYG0bS01O8mG54lUkIPQ16r8Y/Ctt4t8O/v7VftEMoMJUbeK1PhH4dtPDelJHaIUlZAJGJySaToLm1KVWSW54bqPw28SSQp4i1XS/KuRJua0hUr8vWpB45MenS293pEtpHH+7KO3T3r6hu447y3MMvK4rxb4xeBbK8MUllE4uZZPLAUcYPeieHtsKnVl0ON1Px8P7Ot/7L1AXN0igRRRjIX2Iro/h3easbttP160OnvqD+YJZBjzCey10vwf+Efh/w9bPPf27XN6zBwzH7pqT9p1ns/Deja1bxgS2F0HXaMYAHSnGk0rilUd7M6uDSLOyc3ryZ8hSxZvQCoPhXqv9sadqV+H3x/anRD2wKzJNVbVvhtealH/rHsnOMY520z9nSze1+G+ZslpJi5HpkCtKUrtWCrsd46jyWiz1qosQ2BsksnBz3FXZiFf5efWoiApPHXmunqYlZI9ibouFzkrT5AkmGp5Un5ujU114z09apAAx0pvUHP4UN0wKcMbPcUxET+lRMo79amcKRUUpRIy8h2qO5ouFiGd0hh8xjVKCJ7t/OuM7B9xaUK19PubIgU/LjvVw8AAdBwKL3GIAFHYDsKQt2PfvStg4phHXvTAduO7mpY2PGKjA/GnxnJANJgbFtxAlSrt5qCD/AI9029cVKuRya+aq/GzoWxOOMUFiANozUYYEc1IjfWsxMeD+FLmkPJpw6U0IDS9qTvS4GOtMBFBx8xyaceBmkA4HanU7EsTrzSsyoBuOM9KTgckhR6ml2qxDHBxyKYhxFApT9abI4jXLfhTAcBzTccUkDmWISMpXdUnOKLAIOwpTQMZooEGfXmlGe1MjkDMVKnIPXFPPB9aAE/Gg9Qc4pMg9BQ4yBQO4Hniqxt2TLQvweoIzVk0g9R0pNXGnY4rxxoC6vZvA2nRysRw5HIrnh8L/AAf5EUL6dI02MvIG6GvVzyO9QC1hWTeF5PWsZUIt3OmGLnFcqZ4X4/8AA9zpNl9q0fT5LmOIgg47elUPCU+ueJ/GdhDPY3EFpHjzSV4GPwr6JGNpXg8dDTILeC33eTEibupA5rP6or3R0rM58ji43fczbvw5pbxFAjR8YJU9frmsVvC8mmM0uk3TRt1wnX9a6yXdjgVVEh37elbSjE44VJrd3ObXUvFNqCrqjgd5UJ/lSp4q1aNttxpqye6KRXXIzeWOh+ozUNxHGQWaIE9sCjkl0Y/ax+1E5v8A4Sy8PTSJAfrQmv6vcZMVnHCe29CTXRpa2+wHygDUsKqvSNQO3FNQl3D2kOkTlRp+sapJuvLiVEPbotatro8Gm2zmN2Y4x7VsMSVFQXn/AB7n9aThYiVVtWMpVwuakVc0BeMU4VzIzctBFUdTxTgOtKR+IqRR8tMhyCNTwalWmRtuH0609eOaDKbHgU9UFIORT+lUkZiFcikXrS807tVE3AHmkk5U+tAHNKw445otoJs5PWVcXbHBJqhNa7o/O2B5T/DXS6jaSSOWjGaTTtMSGT7RIS0p9elc0oXZ7FPFqEEcDq1rtlEvQjqvpWFfTKswKqCw7CvSfEGgmZ2uLcE56rXJP4fVJWZkbdn8qwqUOqPZwmOhKN7nPmfzk8k5BNXVtVhiUBtxxU15orhC8O7zAeBirOnW7AqlwuDjmuf2LO+VeNrplJLJmw7KcUwWd3NcqsWQM+ldatjM0WxotkfUN3NLGsdq4ZBnHUkU1R1ON4y+2pe8P6SJFVrr5sAYWujt7aOP/VqBVfRl8y3WUfxdK0QMdK9CnA+XxVeU5u7ERRjIpR0460uaUDn3rdRORsQDo3Q0d8indF6UpXI4q7CIiOKZUu00wqQeazaKRG2cHHSmBBU20ZPpTCKzKUrEMsYdCrAEe4rMn0awmfMlrGfwrXIOaawOM4pI2hVktjHi0bT4HBitVBFWvLUAKq4HpVtlypY8EVHhWGVP5UM19o31Kxjxz1NJg96nwcnI5prg8cVNh8xEw4/Gu70r/kHQf7grhmx+tdzpf/IPg/3BXpZd8bOfFPRHI/Gn/kTW/wCuy14vXtPxp/5E1v8ArqteLV9vlv8ACPl8w/inqnwI/wCQdqH/AF1Feh6l/wAg65/65t/KvNvgbI0V3r+nyYBgutoHfHNem3EYlgkiJwHUrn615eN/js9PCP8AdxPnxScYpyn1rR8T6JeaDeGO4X/R3YiKT1Hv71l7stzWB7UWWo24x0qQfjVdCqj1PaponLAYwPakaFmMsPercXzdRg1VjPA9atQEnuKBliPGyrMahk61Ai5+lW4gNoA7UEscMsNqUqggY6GpEMa4wTmpETLbj0p3IsV2hjCs02So61yPxF0+81LQY5raPLwSZhgAxv57mu2MPnSBW/1feor6NXfy1+7HjAoaurDWh5Z4d0O61zXLKfXtPaGzs33GNmyN2MCvY4oBEoWN/wByBhE9B2qrFp6lnVxtWVM1fs1byRGcfJx+FTCKiVJ3Ibm3W6j8tuAKWzs0tgwTPNXMDFLtGOOKvQzuRqvy+nrVK7sIrq6jkkXPl/drRYUhGOadwQ2CNFXK8Y/lXIfF/TH17wbc2kUW9YwXYn6V2gQOmKr6jC0sK2vl7oZPlkHtSeqsCSueRDVI5fCzaPYSImY1iIU5PoRXpHhXSrXTvD9pb2EjoFiXeGOfmxzWBpngrRrfWJJ4YGRwwdVycZHNdjHC0A863GY3++PQ1FKFmaVZJkeJv4l3HHUU5VyvzAg1O3yrmm5OK3MiLZ/tUNHwalAOcY5pzJ/eppgU9vZqNozyOKluF9KamWxRcCKRF3cdKieFJkKyLlT2q35W9vemzRlBx0FMRUWARxhVAVR0AqOSPnrVlzlMGozgN83NCApHOTSircgj2ZWqxB4OOO9UMTORQOOc0Lyx4paTA2LT5raM9OKkOdxUZJxRYKDaR/7tTqp7V8zV+Nm6ehHGvGWHNTxkEfKcj2oMeVKnuKIYRCgVelRYTY4YzQo689aEXrnH41IF5zTSE2MH0pR9Kcg3jK5x3p+3iqsxcyGAfhSODsOw4PanhW3kY+X1p6jPtTSE5IrzQi4t/JkYgHqVODToo1jjWME4XgZ61NtIbNKQON3GelOwuYaF7nrQ0asMtzUu059qNtFhXGbRjg9sUbV9aUgZ2g/N6U4AfjRYLjQopNuD1p4HWhQD9aLBcQDmmsQBkmh/NE0YQAxn7xpxRee/PFFhXGjGKUdMdqfs6Gl2YH4U7ARMqspHrUduMAqexqVkbb8vXNKsYUnC8mkFyNc7Wyw9qcgOMkgmnBFNIVPmbf4cdaLBcbtU5PSkCqnBJbNSbfl9s1Gzqs4ibJY9D2osO4hQHPb2qH7Mu48c1bK4NG3iiyDmsVVWRD7U5t2RxU7LtUsxxUbb9wxgqe9LlGpDeM5pD1J/SniLb8wJNAB3Y2/jTsF0IOVB6VDcIBC/Xmp9rE+gptyv+jtmpktBXMoD0p+3jJpyKFPvTguTg1xXE2MVTmnSN5cZbqQOnrT+OlBVWHNBm5Fa2ulkTMgEZJ6VcQqw61EbeBjuaPkVMiJ6U0Q2iQdKOtAwKcMZrWJDAdRSkc8dKNtIVx901YlYU9OaCOAKbs+Xg5NHAHvRYegjJzikCkdRTwy5HJzTsfKfWpcAuMwB3I9KqyWcEkhLxjmrgHy5brRtzjFS4DjNx2ZmPo9mX37D9KVdJsVbf5AY+9aK9aU4zxS9mW68+5nalZ+bEDFwy9B7VkfYC5KGMnJ59q6f2FIF9hUulqaU8TKKsRWcKw26RrwFGKsBeKQYBOenanLnvW0YnPJ3bY3gsPanEBuaQ+lI2fWqsSL2pFx60Dkc9aQdx0osMcR8tRkY571Io4pCM5qWBGR3prDPSpCOKbjBrJopMjxgmmEnPNSkc0wrkHNZsaYwgnORnPaoxGBwo2j0qak6cUjSLIGjI70xlymRVluQRUI25x3pNmiZAYxwcc122mf8eEP+4K5S3tZbmURwjJHUmuwtoxDAkec7RivUy6Du5W0MK8rpHGfGn/kTW/66rXima9g+PFy0Pg+ONMF5bpFA9RXGf8IjJ/zzavtcu0panzmYa1Tf1Ty/AXxCGo7m+wau2JWb7qyE/wD669TikSWNZI2Do4BUjoRWX4p8P6d4i01rHUYRIvVD3VuxFeeaZqXivwHK9prcEuoaShzHPGMlE7A15zSxEVZ+8vxO/WjJ3+Fnpuq6ZZapb+RewLKnUZHIPtWGPAXh3/n3l/7+mmad8RPCN8gMWrRBsZKsCCKtjxr4Z/6CsP61z+xqLTlOhYiNtJEI8CeHwf8AUS/9/DSjwPoCtkQSf99mpv8AhNfDP/QWg/Wk/wCE18Mf9BaH9aPZVOxX1lfzB/whmh/88ZP++zSr4P0VTkQyf99mk/4Tbwx/0Fof1o/4TXwz/wBBaH9aPY1P5Q+sr+YmHhbSB/yyf/vs04eGdKHSN/8Avs1X/wCE18Mf9BaH9aP+E18Mf9BaH9aPY1P5WH1lfzFpfDmmL0ib/vo1J/YWn4/1bf8AfRqj/wAJr4Z/6C0P60f8Jr4Z/wCgtDR7Gp/KH1lfzF5dD09f+WbY/wB6mHw/ppJPlvluvzGqn/Ca+GP+gtD+tH/Ca+GP+gtD+tHsqn8rD6wv5jR/siyyp2H5RgfNQukWSsWVGBPXms7/AITXwx/0Fof1o/4TXwx/0Fof1o9lU7MPrC/mNP8Asmz/ALjfnR/ZNp/dP51mf8Jr4Y/6C0P60f8ACa+Gf+gtD+tHsqnZh9YX8xp/2Va/3W/Og6VaY+4fzrM/4TXwz/0FoaP+E18Mf9BaD9aPZVP5Q+sL+Y1F0y1Xoh/Oniwt8fdP51kf8Jr4Z/6C0P60f8Jp4Z/6C0P60eyqfyi+sL+Yv/2HY+f53lsG/wB6pI9LtI1ZVVsHrzWZ/wAJr4Y/6C0P60f8Jr4Y/wCgtB+tHsqnZj+sL+Y0/wCybPGNhx9aT+yLP/nm351m/wDCa+GP+gtD+tH/AAmvhj/oLQ/rR7Kp2YfWF/Maf9lWef8AVnP1obS7Q9UP51mf8Jr4Y/6C0H60f8Jr4Y/6C0H60/ZVezD6wv5jQbRrFuqN/wB9Ui6JYjojf99VQ/4TXwx/0FoP1o/4TXwx/wBBaD9aXsqvZi+sL+Y0Ro9kOiEf8CobR7Flw0Z/76rO/wCE18Mf9BaD9aP+E18Mf9BaH9aPZ1ezD6xH+YunQNOI/wBU3/fRpB4f03vG5+rGqn/CbeGP+gtB+tJ/wm3hj/oLQ/rT9nV7MPbx/mLZ8Paaf+WTf99Gk/4R3TcY8p/++jVX/hNfDH/QWh/Wj/hNfDH/AEFoP1o9nV7MPrEf5i1/wjml/wDPJ/8Avo0n/CN6Z/zzb/vo1W/4TXwx/wBBaH9aP+E18Mf9BaH9aPZ1ezH9YX8xpR6RZxoEVWAH+1TxptsP4W/Osr/hNfDH/QWh/Wj/AITbwx/0FoP1rJ4Rt35Q+sr+Y1hp1sP4T+dH9n2390/nWT/wmvhj/oLQfrR/wm3hj/oLQfrS+qP+QPrC/mNGfSLSbG4OMf3WIqSPTrZBgBvzrK/4Tbwz/wBBaH9aP+E18Mf9BaD9aPqb/kD6yv5jX+w24/hI/Gl+w2/ofzrH/wCE28Mf9BaH9aX/AITbwx/0FoP1p/VH/IH1hfzGv9ig9D+dL9ig9D+dY/8Awm3hj/oLQfrSf8Jr4Y/6C0H60fVH/IL6wv5jZ+xQ+h/OkNjAcZXOOmTWP/wm3hj/AKC0H60v/CbeGP8AoLQfrR9Uf8ofWI/zGx9kh/un86PskPofzrH/AOE28M/9BaD9aT/hNvDH/QWg/Wj6o/5Q9vH+Y1/sFv5vm7TuxjrTjZwYxtP51jf8Jr4Z/wCgtD+tH/Ca+GP+gtD+tH1R/wAoe3j/ADGyLODGMfrR9jg/u1j/APCbeGP+gtB+tJ/wm3hj/oLQfrR9Uf8AKHt4/wAxtfY4f7p/Ok+xwj+E/nWP/wAJt4Y/6C0H60f8Jt4Y/wCgtB+tH1R/yh7eP8xs/ZIv7p/OkazhIxg/nWP/AMJt4Y/6C0H60n/Ca+GP+gtB+tH1R/yh7eP8xr/YYNwb5hj/AGqf9kh/un86xf8AhNfDH/QWg/Wj/hNfDH/QWh/Wj6rL+UPbx/mNoWcP90/nR9khxjafzrF/4TXwx/0FoP1o/wCE28Mf9BaD9aPqj/lD28f5jZNnARjacfWgWVvn7uT6k1jf8Jt4Y/6C0H60f8Jt4Y/6C0P60fVX/KHt4/zGybOAn7p/OgWcAPQ/nWP/AMJt4Y/6C0H60n/Ca+GP+gtB+tP6rL+UPbx/mNlrOFhhlz+NNNjbnjacD3rI/wCE18Mf9BaH9aP+E18Mf9BaD9aPqsv5Q9vH+Y2PscP90/nS/Y4fQ/nWN/wmvhn/AKC0NH/Ca+Gf+gtD+tL6q/5Q+sR/mNkWcH939aa9hbupVlOD71kf8Jt4Y/6C0H60f8Jr4Y/6C0H60fVX/IHt4/zGl/ZFlx8jf99Uf2Taf3G/76rN/wCE28Mf9BaH9aX/AITbwz/0FoP1qPqP9wPbx/mNL+ybP+43/fVH9lWY/hb86zf+E28Mf9BaD9aT/hNvDH/QWg/Wn9R/uC9tHuan9l2n91vzoXTLUfwn86y/+E18Mf8AQWh/Wj/hNfDH/QWg/Wj6l/cD20e5qnTbX+6fzoGm2o/hP51lf8Jr4Y/6C0H60f8ACa+GP+gtB+tP6n/cD20O5rf2fbf3W/Ok/s61/un86yv+E18Mf9BaD9aP+E18Mf8AQWg/Wj6n/cD20O5rf2bbejfnSf2Za5+6fzrL/wCE28Mf9BaD9aP+E28Mf9BaD9aPqb/kD20O5qf2ba/3T+dL/Z1t/db86yf+E18MZ/5C0P60f8Jr4Z/6C0P60fU3/IHtodzW/s62/ut+dH9n2390/nWT/wAJr4Y/6C0P60f8Jt4Y/wCgtB+tH1P+4HtodzW/s+2/un86P7Otv7p/Osr/AITbwx/0FoP1pP8AhNfDH/QWg/Wj6n/cD20O5q/2da/3T+dKNOtv7rfnWT/wmvhj/oLQfrR/wm3hj/oLQfrR9T/uB7aHc1jptqf4T+dH9nW391vzrJ/4TXwz/wBBaH9aP+E28M/9BaH9aPqb/kD20O5r/wBn2391vzpP7Ptv7p/Osn/hNvDH/QWh/Wl/4Tbwx/0FoP1o+qP+QPbQ7mr/AGdbf3W/Og6dan+E/nWT/wAJt4Y/6C0H60f8Jr4Y/wCgrB+tH1N/yB7aHc1v7Ptv7p/Ol/s+2/ut+dZP/CbeGP8AoLQfrR/wm3hj/oLQfrR9T/uB7aHc1Tp1r/db86T+zbXP3W/Osr/hNfDH/QWh/Wl/4Tbwx/0FoP1pfUv7ge2j3NT+zLX+6fzpP7LtduNrfnWZ/wAJt4Y/6C0H60n/AAm3hj/oLQ/rR9R/uB7aPc010m0H8LH6mg6VaH+FvzrM/wCE18Mf9BaH9aP+E28Mf9BaD9aX1FfyD9vHuaX9kWf91vzpP7Hss58s5+tZ/wDwm3hn/oLQfrSf8Jr4Y/6C0P60fUV/IHt4/wAxtWtrBbDESBc9T3qbpnNcxe+PvCdpHvm1aEA9OvNcjrHijxF4wU2Hg+3kgtpDta8kGAB3xXRSwktrWRnPERWzuxviCePx548i0CFibDTWMk8kfILDGB/OvSP7Nt/7tZngfwrY+GdP2wxg3coBuZicmRu5ro60q1teWm9ERToprmqLVidhVfUYoprSSOaNJEKnKuoIP50UVhT+NGtX4GeEeN7O0t79/ItYIv8AcjC9/aueCJg/KvX0oor6hHgMXYn9xfypNif3F/KiimNBsT+4v5UbE/uL+VFFMA2J/cX8qNif3F/KiigA2J/cX8qNif3F/KiigA2J/cX8qNif3F/KiigA2J/cX8qNif3F/KiigA2J/cX8qNif3F/KiigA2J/cX8qNif3F/KiigAKJ/dX8qAif3V/KiikAbE/uL+VGxP7i/lRRTANif3F/KjYn9xfyoooANif3F/KjYn9xfyoooANif3F/KjYn9xfyoooANif3F/KjYn9xfyoooANif3F/KjYn9xfyoooANif3F/KjYn9xfyoooANif3F/KjYn9xfyoopAGxP7i/lRsT+4v5UUUwDYn9xfyo2J/cX8qKKADYn9xfyo2J/cX8qKKADYn9xfyo2J/cX8qKKADYn9xfyo2J/cX8qKKADYn9xfyo2J/cX8qKKADYn9xfyo2J/cX8qKKADYn9xfyo2J/cX8qKKQBsT+4v5UbE/uL+VFFMA2J/cX8qNif3F/KiigA2J/cX8qNif3F/KiigA2J/cX8qNif3F/KiigA2J/cX8qNif3F/KiigA2J/cX8qNif3F/KiigA2J/cX8qNif3F/KiigA2J/cX8qNif3F/KiigA2J/cX8qNif3F/KiigA2J/cX8qNif3F/KiigA2J/cX8qNif3F/KiikAbE/uL+VGxP7i/lRRTANif3F/KjYn9xfyoooANif3F/KjYn9xfyoooANif3F/KjYn9xfyoooANif3F/KjYn9xfyoooANif3F/KjYn9xfyoooANif3F/KjYn9xfyoooANif3F/KjYn9xfyoopAGxP7i/lRsT+4v5UUUwDYn9xfyo2J/cX8qKKADYn9xfyo2J/cX8qKKADYn9xfyo2J/cX8qKKADYn9xfyo2J/cX8qKKADYn9xfyo2J/cX8qKKADYn9xfyo2J/cX8qKKADYn9xfyo2J/cX8qKKQBsT+4v5UFEwfkX8qKKGI1PCttb3Gpqs9vFKPR0Dfzr3vQLeC30+NLeCKFdo+VECj9KKK87Mf4aOvB/wAQ0R0paKK8U9fqf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CA4k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7EuZ4ra3eaaRUjQZZmOBXmcnjrWvFF5NpvhTTmWEMY2vJQQoPqCKb8Qpbnxd4ntvCun3LJbRN5l40Z5wDgj2616Po2mWelWMVnZwpHGigcDBPua7FGFCClJXb/A5W5VZWi7JHm6/DXxDfqW1bxfe7+oVDkA1LB8JV5+1eIby49N46V6eeOvAqH7ZZ5I+1Q59N4pfXa3RjWEp9jzv/AIVLZ/8AQVuPyo/4VLZ/9Ba4/KvRPtlp/wA/UP8A32KX7Zaf8/MX/fYpfXK/cr6pT/lPOv8AhUtn/wBBa4/Kj/hUtn/0Frj8q9F+2Wv/AD8Rf99il+12v/PxF/30KPrlf+YPqlP+U85/4VLZ/wDQWufyo/4VLZ/9Ba4/KvRvtVv/AM94/wDvoUfarf8A57x/99Cj65X/AJg+p0/5Tzn/AIVLZ/8AQWufyo/4VLZ/9Ba4/KvR/tEH/PaP/voUfaYP+e0f/fQo+uV+4fVKf8p5x/wqWz/6C1x+VH/CpbP/AKC1x+Vej/aID/y2jP8AwIUedD/z1T/vqj65W/mD6pT7HnH/AAqWz/6C1x+VH/CpbP8A6C1z+VekedD/AM9U/OgTw/8APVPzo+uV+4fVKf8AKeb/APCpbP8A6C1x+VH/AAqWz/6C1x+VekedF/z0T86POh/56J+dH1yv/MH1Sn/Keb/8Kls/+gtcflR/wqWz/wCgtc/lXpHnRf8APRPzo86P/nov50fXa/8AMH1Sn/Keb/8ACpbP/oLXP5Uf8Kls/wDoLXH5V6R5sf8Az0X86Xzov+ei/nR9cr/zB9Up/wAp5t/wqWz/AOgtcflR/wAKls/+gtcflXpHmxf89E/Ojzof+eifnR9cr/zB9Up/ynm//CpbP/oLXH5Uf8Kls/8AoLXH5V6R50X/AD0T86PPh/56p/31R9cr/wAwfVKf8p5v/wAKls/+gtcflR/wqWz/AOgtcflXo/2iH/nsn/fVL9oh/wCeyf8AfVH12v8AzB9Up/ynm/8AwqWz/wCgtcflR/wqWz/6C1x+VekfaIf+eyf99Un2iH/nqn/fVH1yv/MH1Sn/ACnnH/CpbP8A6C1x+VH/AAqWz/6C1x+Vej/abf8A57R/99Cj7Tb5/wBdH/30KPrlf+YPqlP+U84/4VLZ/wDQWuPyo/4VLZ/9Ba4/KvR/tNv/AM94/wDvoUn2q3/5+Iv++hR9cr/zB9Up/wAp5z/wqWz/AOgtcflR/wAKls/+gtcflXo32q2/5+Iv++hR9qtv+fiL/voUfXK/8wfVKf8AKec/8Kls/wDoLXH5Uf8ACpbP/oLXH/fNejC6t/8An4j/AO+hR9qtu08X/fQo+uV+4fVKf8p5z/wqWz/6C1x/3zR/wqWz/wCgtcflXo/2iD/nsn/fQo8+H/nqn50vr9X+YPqdP+U84/4VLZ/9Ba4/Kj/hUtn/ANBa4/KvR/Phz/rU/Ol86H/non/fVL6/V/mD6pT/AJTzf/hUtn/0Frj8qP8AhUtn/wBBa4/KvSPOh/56J/31R50P/PRPzo+v1f5g+qU+x5v/AMKls/8AoLXH5Uf8Kls/+gtcflXpHnQ/89E/Ojzof+eifnR9fq/zB9Up9jzf/hUtn/0Frj8qP+FS2f8A0Frj8q9HaaFR80qD/gVO8yL/AJ6L+dH1+r/ML6pT7Hm3/CpbP/oLXH5Uf8Kls/8AoLXH5V6T5kX/AD0X86PMi/56L+dH1+r/ADD+qU+x5t/wqWz/AOgtcflR/wAKls/+gtcflXpBmiUZ8xB+NNN1bgbvOjx67hR9fq/zAsJT/lPOf+FS2f8A0Frj8qP+FS2f/QWuPyr0gTREf6xefekE0O4r5qZHUbhxT+v1f5g+qU+x5x/wqWz/AOgrc/lR/wAKls/+gtcflXpHmR/89F/Ol8yP++v50vr9X+YX1Sn2PNv+FS2f/QWufyo/4VLZ/wDQWufyr0nzI/7y/nR5kf8AfX86P7Qq/wAwfVKfY82/4VLZ/wDQWuPyo/4VLZ/9Ba4/KvSfMj/vr+dHmR/31/Oj6/V/mD6pT7Hm3/CpbP8A6C1x+VH/AAqWz/6C1x+Vek+ZH/fX86PMj/vr+dH1+r/MH1Sn2PNv+FS2f/QWuPyo/wCFS2f/AEFrj8q9J8yP++v50eZF/wA9F/Oj6/V/mD6pT7Hm3/CpbP8A6C1x+VH/AAqWz/6C1x+Vek+ZH/z0X86Tzov+ein8aPr9X+YPqlPseb/8Kls/+grcflR/wqWz/wCgtcflXpHmxf31/OjzYv76/nR9fq/zD+qU+x5v/wAKls/+gtcflR/wqWz/AOgtcflXpHmxf89E/OjzYv8Anon50fX6v8wfVKfY83/4VLZ/9Ba4/Kj/AIVLZ/8AQWuPyr0jzYf+ei/nR50P/PRfzo+v1f5g+qU+x5v/AMKls/8AoLXH5Uf8Kls/+gtcflXpHnRf89F/Oka4gRSzTIqjqS1H1+r/ADB9Up9jzj/hUtn/ANBa5/75o/4VLZ/9BW4/KvQf7RsM/wDH7B/32KX+0bD/AJ/Lf/v4KPr9X+Yf1KH8p57/AMKls/8AoK3H5Uf8Kls/+gtcflXoX9o2Gf8Aj8gz/wBdBSjULE9LuA/8DFH1+r/MH1OH8p55/wAKls/+gtcflR/wqWz/AOgtcf8AfNeh/b7L/n6h/wC+xQdQsR1vIB/wMUfX6v8AMH1OH8p55/wqWz/6Ctx+VH/CpbP/AKC1x+Vehf2hY/8AP5B/32KP7Qsd2PtkGfTeKPr9X+YPqUP5Tz3/AIVLZ/8AQWuP++aP+FS2f/QWuPyr0T7dZ/8AP1D/AN9ij7dZ/wDP1D/32KPr9X+YPqUP5Tzv/hUtn/0Frj8qP+FS2f8A0Frj/vmvRPt1n/z9Q/8AfYpfttn/AM/MP/fYo+v1f5g+pw/lPOv+FS2f/QWuPyo/4VLZ/wDQWuPyr0X7Zaf8/MX/AH2KPttp/wA/MX/fQo+v1f5g+pw/lPOv+FS2f/QWuPyo/wCFS2f/AEFrn/vmvRftlp/z8xf99ig3lp/z8xf99Cj6/V/mF9Th/Kedf8Kls/8AoLXP/fNH/CpbP/oLXH5V6J9stf8An5i/76FH220/5+Yv++hR9fq/zD+pw/lPO/8AhUtn/wBBa4/Kj/hUtn/0Frj8q9E+22v/AD8Rf99il+2Wv/PxF/30KPr9X+YPqcP5Tzr/AIVLZ/8AQWuPyo/4VLZ/9Ba4/KvRPtlp/wA/EX/fQo+2Wn/PzF/30KPr9b+YPqcP5Tzv/hUtn/0Frj8qP+FS2f8A0Frn8q9F+2Wn/PzF/wB9Cj7baf8APzF/32KPr9X+YPqcP5Tzr/hUtn/0Frn8qP8AhUtn/wBBa5/75r0X7baf8/MP/fYpPtlp/wA/UP8A32KPr9X+YPqcP5Tzv/hUtn/0Frn8qP8AhUtn/wBBa4/KvRPttp/z9Rf99ij7Zaf8/UP/AH2KPr9X+YPqcP5Tzv8A4VLZ/wDQWuPyo/4VLZ/9Ba4/KvRPtlr/AM/UP/fQo+2Wn/P1D/30KPr9X+YX1OH8p53/AMKls/8AoLXH5Uf8Kls/+gtcflXon220/wCfqH/vsUfbrP8A5+of++xR9fq/zD+pw/lPO/8AhUtn/wBBa5/Kj/hUtn/0Fbj8q9D+3Wf/AD9w/wDfYo+3Wf8Az9w/99in9fq/zB9Th/Kee/8ACprL/oK3H/fNRz/CWLZ/o+vXdu/d1Xk16N9ts/8An6h/77FBvrP/AJ+of++xR9frfzC+pQ/lPMm+F+s2imTTfGF+kv8AtcA0SeKvE/ggR23iOxOoWS43XcWWbB7mvU1ZWXcpDA+hqK8tYLy3a3uYUljYYZWGapYtz0qq6J+rcv8AD0ZFo+pWmq6fDfWciyRSqGGDnGauY+leS6NDN4B8evZyXDf2PqJLRCQ8Rt6D869T+0xf89FrOtR5XeOzLpVbq0tGeZ/BCL7VqviDWJF/eT3HB9jXqLsERmY4VRkn2rzb4E/8g7Uf+uwr0PU/+Qdc/wDXJv5VeN/jMnCL90jy3x34yOp4s9MkntvJlO6RWwHWuM3OX5diSSSc9aavB6dzTx13CsUj1oxSRMm4RgFm/OrUJxjkn8aq55H8qsRHpVIpWLQJx95vzqeLcFLFj+dQR9etSxfNkDnNIHYtxsSgwzE/WpUBPUsfpVUSC3KyOwWEffdjwtef/En4rQ6DvtPDUS6jcKPnnx+7T2z0zUOSirgo3PT1J27QTRubB5P51h/D/V5vEHhO01W6ULPKvzgdM5rf29q0WquJ2TsY/jF71PD0z2TSLKMHKE5xXK/Dz4jX17dPpesWLhIcgT4ORju2a9DGAeVyD1B71zfiTw6vlTXGiQhbucHzQQMH6VMoveJcWup1ml6hY6lAJ9PvI7le+xs7frVsBgc/NzXhvhHwleeD4NRvRcT299cHKbySmevArpPAfjzxVfXL2OsaGsiRZC3KN94D2pKouqBwPTsncPm/WpYmXdjJ/OuTsPG2hzahJp+oXC6ddj7qS/KHH1NdPay202wrcQsDyNrg5FXzJkuLXQfql9p+l2MlxqV9FaRbTtaR8bj6CvDfEH7SNrYiSLStDlmaMlfNk5VvcVnftP2mq+L/ABvZaBa3YtY7S2EkaeYF8xsketc1feHUs/A0Wn3FuJL2MgsMYOQK46+I5XZGlKi6mp6Z8MPj9pXiOUWmvwJptwz7YyGwrZ+texzbvLSSN9yOMgg9q+P9a8Lovg+1fRbN5r9XLOqjJBOK9f8A2W/E2u6tZatofiBSHsT+7zyRjsavD4jnJq0uTRnreWz95vzpu9txY54pQDySeaaynd0NdpikhfNznmo3bocn86hmuLW3kCT3EMbnorOBmsy98U+HbO6NnLqkTXWM+XGdx/Spuikr7I1ip5O44+tR7jyMnHrmuHufiRp0upfYtNtmnfPO5SD/ACrsbWYXFrFMVKGRQ209qFJNlOFiYEjJ3n86UsSOWP50w4BNJu4ztyKZNiOdV6gnP1qux5PX86dLJvdlHGKiOce1MLDZN3qfzqJs4PzH86lbgdaifNMCMFgfvH86Xcf7x/OkJGaBjFAClm2/eP50q7h/EefekVd3SpQuBg1L6gbNnj7JGTnJHWrO1SQQcEVHpyKLOM+1TP8AeC7fxFfM1m+dndG3Khdo69/WgAl87jinBadHyOKi7E0gwe2cU4dOtNIZkKsvenqoUbeTindisIMg8k04KfU/nTguRzT8ADindiZEEEhO8Zwe9SgHuT+dOAyOnWggZp3YtBBn1NDqzYCsRUn4UuO9F2LQjaMN8rcjvmsC6tDNPcWO8qv3lNdCEbf97is/VYxFNHddBnDVEr2Lg1ck0ZzJpsW4nenyk1ZMESt5gUK38TDq31rP0mfy7+a0/gf94ta5Ax0qoydiZpXGDnkZpcHPU07aOO1FVdiGHcQeabknuakI4NNkKrHufj6UXYCc5xk0o+poUBlU7jjHFLj60XYaDc+hJpcE96EGM8UuMUXYWG9+9Iy56HFPPSkxx0oux2GHOMZPSooYvLz8zNn1NT4IFIF70XYWQ08Y3HA6UgBXI3ZpX5FB3bhjp3pXYrITb701sbtmTmpscCkx82cc0ahZEHzA45pN3OO9TNz1PFMxxxjHY0XZWg0/U1keMcnw3d4PIUfzrZI4rI8YrnwxeY67R/MUrscbXPJlDf3m/OljQ/3m/E06MHjdU4UcVLkz0lBEawDO4yN0x1qaGMoANzfXNPjWplXPH5VPMw5V2ADvuOfrUc0DTJ8zMrA8YNWlX25plwzJC59uKOZgop6WMuNvtFx5asyiPrgnmpL+3b5L2OR98Aztz94VJpEbCFm6lm5GKvpCufmqVPUqUEtLFO0vvORWYPHu7Grq7sHLHB6c0klskuMgD6VMqbY8DqOKrmI5UIvXO4/nUkatj7zfnTFjZV4XJqZFbYAarmZPKuw5Vf8AiY5+tPw2PvH86VVPSnbaOZhyoYc9cn86bzjgmpgBt5poQZ4o5mJxXYYMlR8xB+tJtOfvN+dTBBmlK80OTFZdiI7sEbj+dALD+Jj+NSbeKaFwTU8zKcUNTcCfnY/jSjd/eP50u3nOaULjvmmpMOVdhjKxByzfnSc4xuP51LigLxVKTDlRA4bsxpmG4+Y1OVxSFeKq7J5V2K5Vs/eP504K2eScVJt4p23PNHMw5URnPqfzpjK27dvOPrUxHNJtwpHWqTYcqITn+8fzqF1JySTn61aYY4qNlz0pczDlRUKnH3mH40bP9o/nUzL0prD5qfOw5V2GAEDG5j+NByRzmngc5oxtJ70KTBRRueFPFl7ol7/pMk1zbOApQsTs+ley2dxHdWsdxEcpIoZSPSvnmQfLjHevdvB//Is2H/XFa7sLNu6Z5mYUoxtJI4/49Wgm8KwXSKDLBcoynHbNc1/wm0//ADzH612nxo/5E1v+uy14tivrMuipUdT5LHK1Q9V+BH/IP1H/AK7CvRNT/wCQdc/9cm/lXnfwI/5B2o/9dhXoep/8g+5/65N/KvKxn8aR6WE/hxPnpO9SIuO9NReufU09etZHrIeoGalUHHH5UyPGanixvHPFAyWIZC+verMfyHarDPXFRJtzmmxJvuMuDjuaAMH4paqLfwPc2eRBLdMsW49gSBn9a8Zv7O600afolwgbRciS4nC/M3417L8W7dJvCRjYBkjnjYMOq4YGvLfijfaha+E01C2CvHHhcEdRXBiJ2mkdFKKcW+x7X8Nr2xvvDdu2mwGOzjBjjP8AexxXUYyK5X4M22/4aaLdMwZpYy+B0XLGuyWBmfG3Irtg2kjnZWYdOKkUE471O0bbeV4HWnCFhyqnFVcVyvJbxzEefGkqjorDIFZ13oMPzyWLfZpXPOOn5VtbTnkGnBee9Jq47tHAeI/C88brqElnDqhUYKCP58fWsPU7vQdVurbTRqkmm3YBfy0faykYwK9eRkR/mkUE9s14j+0pY+G9PjttTsYSniQsTCEJ+de/H5VhUhZXRpGpb4kcb4+0rWb3xLa6lPeJcNbN5SNGDnaD3Oa6Pz7i4t5bjULRvL8kpF6lu1YvwzutWvvDl3/a9i8EzPkOVzziuwuGlstKs7fBlLuMZFeW53nqejTp2hoYU2qT6Dop2w+XcSRnbuHJJHGKk+B2uXvhDRtR36HdX2o31yZJJGb7uev4Vpa2i3WuxNfxhYIIg3txmuYtfF2reILi40vwbHFdX28qQ/y7R2rahNqWhjiIRdnJnreu+N/EdjpRls9CEtyw4B6LnvWL4evde1qymm8Q6kLSdmKxrDkCtzQPDmuX9hEvih1tpEAysLA7vY1tReGdJt3Robcgp0yxr0lGTdzivFHk+keEb618VLqt7eajqSIThWclPyrrLfwZ5mt/20qRQO3OCnI/GvQyAFAVRjHTFRlRjpVKkg9p2MHS9B0qzuPP+zIbgnJcgVsnAOBwB2oePn3p+75cY5rRJIh3Iy2CScAdya5LxT47tdIu/sdnD9om7tn5QfStrUY7i/mNmCYrb/lo4rkPiJ/wjVh4eutBvA0MtxETA6qSXbtz9amcnYqKNPwR4usvEE09rcNHbamhLeRu6r610TLuYnJr5u0K3u9K0FtetdPnXUrOTYsrA5dM46V9D6HeDUNBsrxmAeaFWYe+Of1pUanME42JmppHAVmofOD1H1pCfl5xW5BE/wArcU5TSEDAz1o78UAKOT6VMnTruNRKPm68U9R6UmB0FlxZxc9qmDLuPWoLHd9jj78VMxQYVjgt0r5it/EZ2x2RKjKTtzzTx0pioqsG74qRs96hCuDdueaeOR8o5qIZVunFWFXvmmJjVGe4qTZwOeaTcMEqucdabbyNIpaVfLOeQaYh+MfhTkO4ZxQMnPQD1ppWQKUVhkjhqBNkhwoNC8rSIrBBuYs2OT607BGOaYri42jjrVfULf7TayQ9Af6VZPXmgdPb1oYXMAt5SW13/FG21vpW+rBwGHRhmsC8Rj9rsh94nco9q1NHk8zTYs/eHyn8OKzho7Fz1Vy0x4460hbAG7inBRt4bGaTaCoB5x3rQzAkL1NNYFsZ6U8qGHIo/pQCGupwNuAfemQxGNnbexL9s8Cpu1J0HOKAGKDuJJpSvalUkk7hgClI3YzwKB3GsMcCkHU5o5LHI+lKwJoHciCbZWYtkMeB6U404Db8rc+9M2nJINAIY7Ybpx60pZvTvTSP73Ipy53f7NAx/wB7gDvS44zVe5W8aSL7NIEQH5/cVaIPHH1oFcjZeOBSBQo4qUrSEcelAyvIXEqKI8q3VvSszxgMeHLz/dH862JN207eTWT4vH/FN3fqVGR+NDKh8SPKlXK5p69vWhVwo+lPUdqzPTHoO9SDP50iKMcelSov40mAq+nXiqusTGKzL7c4IqzIjsU8uQx4OW9xTru2S4t5I25BFIcXZmRomoC4lZCoVAOPrWwrBsle1coY5LeeOKxy5VvnFbckzW9xGxcqGHzqa5Yz5W0zpqUubWJqr93pT1Wo4GSSMNGwYeoqwv3hW6dzkcWgUc9akUZoAB7U9VwcdqpsTEAOCR+NOA46VT1aGdozJbk7h2Hes/TtUuElKXqFYkHJI5qHI0UOZaG6F/EUYPWq9nqFnecW0uR6HirIKM21Jo2HoGpqSJcGJijjFSrG5GVBI9qQqw6oRTuS1YjbGPemHpmpGXn3rmPEfiaDTJGt1/1g9s1LZrSpubsjowpI45PpSngDIridN8XSSOZ22q2MKp71oaTr0klxJ9ruMoeVBHArH26vY6JYKaOnPShRwapWF6l1lgy9eAD2q91rojO5ySg07MaRTSaeRgUx93G3n1rVMzEo6CnEcUgqhDaafWn4/OmHrQAxhzmmkHntUhFRt04pgRt2prAZp5pjUhoYR6UegpcUh6cdaBjJDxjHOa918I/8i3Y/9clrwdi24hlGM9RXu/hH/kW7H/riK7sH8TPNzL4Ec98af+RNb/rsteLZr2n40f8AImt/11WvE6+wyz+EfIY7+Ier/Aj/AJB2o/8AXYV6JqX/AB4XH/XJv5V538CP+QdqP/XYV6JqP/Hhcf8AXNv5V5OM/jM9DCfw4nz7g549akGQR8tOCnnsM0q8+1ZpHrIVevAqVMZzjFNRcd81NGuRjNIdyWHk+tW4wKgt1OKmjVs0hXM3xtZSXfhO8WBd8ijzAo77ea8g1u2uNe8CzWqwkTs2PLHYiveoumxsFW4I9RXBeNvDd9pcc+q+Hwzhjl7frg+orkxNJys0dFCoopp9TzzwR8WvEfg3RbDwrDoC3htgy5L4J+Y1f8T/ABs8eahY/ZtO0GLTQD887Nu/KsCzjhbUJru7tZ0uScEMuCM9a0Rp82pMLG0s76ZZD0SPgVyPEVU+VI6I4ajbmcjF8MfE3xxHdzG11OG4nY4kidP/AK9ath8fPH+jalParYQ6oicyIFwVNcprHgHxL4Bvn13U7V0s5MlH7DPTd71iWmrfZ459ThkHmzt8xGDxmtJ1akGZU6VOdk3Y+rfhd8W/D/i+ykl1jy9FvI8GSGVsA+uM1tXHxL8AW159lOs7yM5ZImIH4gV8ZahcNq2mtI7fvI13Bx8p/Suu8K6tbroFvF5cZ2DDHGSaHjnGOqLhgHOdos+tdCvvDHiB2n0XU471gNzIrcr9R2rwf9tHTbqPWPC9xa7o0dmQt/dyVrnvB2r6l4b1x/Fnh61SJY22XUAJImjJ+9g984rpf2m/H2keKvCWifZLO5WeK4SR3eMgD1ArdVlVptnLUpSpzUXsaHhS3Npoy2ZdmOwEuR1OKjs74pqzJdMDBD8yMfUdqsaL4q8O6hptn5Uz27rGqt5owCcVWv5NOjuTGqqySOCxJ4/CvId4s9uDjKJakvpJba51CeNDMyssEZ/iFeT/AA3u9Q1j4rafpun2DWrQXKm5KcH73Oa9juH0MBBcXMMSxIWT5unFcX+z34g8KaDr3ifxNr1wi3TTMlvg5yucg114VXdzhxstEkfTzwMCI1+ZgOuKgeKRT8y5PsK8G1L4g+NvFOq+Zocv9l6AhO65K4kf6Zpr+KfFWkRPe2viJ76OH5njnC4I/AV6UsVTg+Vs4o4epJcyWh7xJGFTc5wP5VUuNQ0e0DfadWs49vUecM/lXgWufGPXPFWjS2mmxw6dAw2yXCg7gfbNee61o6WYstSl1S61DzmzOzPwvPtUTxsI6F08LUkr2Pry21LRrpGlh1SzKeplANTRiO4QyW8scy+qMGr5R8Q2Gn2PlanDfXItmhLhQ3BPpWh4Q1jx5aGDVvCF2bmxQFpbablSe49accXGW4Sw8oux9MvDj5Txn8K8Y/aHnk03UNGisVWW5mI2o3P8WM1oR/GHXTp6zat4cSIs3l74kYru/Ouc19Nb8feOLLWrKALZ2EQRRJwC+Mn9TVVKsXF2IjTfMjT8ZWt+fhv5KkC4lRS2BjByK9E8IWiaf4W021Vt7JApYn1Iya4C/vNQup4fD+qW4DswB8rkYHOf0r0Wx1DSxZRW9lcRhogIyrnnIFGHXUqtuXJQGHzcVE6L2/OrDYZAeCKY6rXYc5BtyMUjDaOOlTbeOKbt3CgBqdcg805euaVFG44HSnoOTgZNJgbVjnyIx0ytWSnfGaZY5+yIe+KnVTgZ4r5mr8bOxPQaM421IQFwvUetKilmORgUpjAU5P0qLAG1SB/OpAnvSBDgU/AyOeRRYQ9VA6UyRQ/yMMinjOfWlHHXrTRLE2DaF5AFKFxxThj1yKR2VEMkjbVoEHSlUVHbyRXCeZE25c4zUuODzj3qkrgL2OaO/vTecDaefel3APtOc0WEZWoweTqMV5k/MPLP0pukOY9TuLXPy4ynvmrusxtLp7hBll5FZfnLbvaXvQ42t9elZvRm0dYm8cAUA8044J+vNN2kA1oYlfUnuIbJ5LOMSzj7qk9aNMkuZtPhnvI/KuXH7xPQ1YAIo3c96BCFiTgfjRjninZ+bb3oFMBMHPtRz06inHsKTCrzzSsMaeFz1ps+5YZGQZcKSv1xUgC0hOCG9KVho+ZPFXjzxVpnjdhcT7DDID5TKRxX0J4c1aDXNGg1CBgRIuGA7GvHP2k/De7VYdft1UHZ++5681r/AAC16ERzaH5oZThol7k45rjhNxqOLPZr041MMqsVZo9ZwzLyh68YojJ5B4NeBfEX4neMNL8XXWnQslpbwP8AIoH3h75rr/hh8UodZnj07XHjju5TiJwMBq0VePNY5pYCqqftD1ZR0INOTkU2V44VPnMEGeDUi4KgqQVI4xXUkedfUbj3oIzTiDQBxRYaIyvBrG8XLnw9eN32j+dbhrI8WKP+Eeuz1+X+tJouD95HlapkCnhefSnquB3xTwoxWLZ6g2NRk81KoxTVXnPenoTnkUmMeo9s1IoGciogSpzzjvViIEjcq5FS2gMXV7NrV2uoIywblsdq5m6a4u2IdjsPp1r0TqSGGRjkEVi3+kpGxkgX5DyR6VzVYc2q3OvD1uXSRjeH9SkspBbzEbCcbjXZIVkAZTlfWuH1DT5GPmRqXUdT6VpaHqVzAqRHMiL61FOpy6SNK1JVPeidWqsB91vyp4PODWJf+IrmEF49vT7uKgsfFMk+PPs0xnkjOa2VRM5nh572OmHJyahvbWK6hMcijae461BHrFnLjy42A77hUseqabM4hSYiU9jSbTJ9nNdCnHo8FvCRb7s1lxaDdR3jTeY4B9GrqhtzhXVj6dzQAQcdKF5D9rJHMak2oRRK1u8gdTjGOtWdL1O+WAfaGBK9QRW6VXuorL1zT5rmBvsOFnHY9CKcr9y4zjJ2aIoNe+1TtFIgQgfK1ec+JC8l/M03PzHFb0iXFn+8nGHHGB61jX8qXE2WU/jXBVrtaHp4egoy5kZ1rbLIoj5AVckimzJKsWFdvlrZgh8qHzEC5aqd3AxjyuclvmrkVR81zsJPBN5qJ1EQxRswY/ePavV1XAx3xz9a4nwHZut+ZXxFAq8E+tdyphbPlXEcp/2TmvYpTvFHiY3+JoNI9aQjBFSSKVwGGD+lNY8c10KRwNETjHekP51J1zTSMVpFkjD6U2n4wfamsMdKoBjLTGAGKkxwc5zTSo70wIW6Y7UxxUrjA6VGQSKAGngDmkIpxFIy8UDI29/WvcvCP/ItWP8A1xFeGv0/Gvc/CX/It2P/AFxH8q7cF8TPOzL4Uc78af8AkTW/67LXi1e0fGn/AJE1v+uy14vX2OWfwj4/HfxD1T4Ef8g/Uf8ArsK9F1H/AI8Lj/rm38q86+BH/IO1H/rsK9E1H/jwuP8Arm38q8nGfx2ejhP4cTwbaMYHrT0TmiJc556VNEvykms0ercTy+OlSRrtPTNPi2EfeB+hqxHEuenJNIBI14ytTxwSPgqjH6CsLXvGHhnw65j1bUFSUDd5Y5NeUah8UPEmsa9NF4amSC2yPJRxgsO5qJVFHcaTZ74tvIOCjD6inKvzYxnsQa8e/tz4iqkN1FqllIQmWR89a6f4ffEu11DU4tB8QRpBqsjYWRBiMmpjVhJ2uXKnJbncpomkykySabbM2ck+WDV6w023gkH2O0iiYdDGgWuK8cfFzwf4Nvn069le8uwOBAM8+leYa98f/Fl5NNZ6Bo8dnG65SSZOQp/GiU4R3ZmuaWx6t8TfiB8OtM0u40vxNdxag2CrW23zMN746V8baleaf/auo6lp5VLCSZjb2xPATPHFbtz/AKfdyP4gtz++YtNcKP4j3rH1nwysSebYgTW7N8jDriuKdeE3Y6o4WrH3kUv7VuriAGOGKNDxtQda2dMVrONJLi4McLVnDS1tVhmm/drtyPc1qaaovJhNdDfaL9xO4NctRpqyOyhGaac9zuPCfiKw0mbzJEaWBlwysDhvwq/428V6R4k8OrYQ2EUHltuX5drGuc006c0265TKLxGoHJrdn8OJK8d5cRKisOAnYVzwq8qsddWjzu5u/D/R7CfwzjUY96scpjqOKp6dGuqXlzb3SzQJG2IWDEcVs2OoR2y21hCqBQB0q7YwwQme6kXdjODWbqu5sqNkcl8S9ImstEia0jlnLDDSFjxW54L0fwHbeFrePUYkmufLDz/LnnHNbFppzX0bSX8zPbN/yz7YpZNE09bR1soRHng+4rqhWcVocc6EXJtnP+KPEFgirY6RbyR6YF4YKRz9K5qW7t7ywmt7aXzXYYIJ7V3OqaFtgWNUGAuQvrXC634avLScTWMZimfkc8GuWrJylzHbRSjHlWpzs0sdm5062IjkVSdh71Po+qG4t28OfY5Ly7uz+6RFJOfwrnvFq31u2bpBHfjow7irfwy8YXXh/wAZafrhsGuJLThgq5zXXSoqau2efisTKMuWO57T4J+EGu+IrOK18XQyaZZQAqgVvmYdeR1710Vj4bfwIG0i30+efTgSUuVyxIPqBXd/Dz4m6T46K2e17TVyCRBINu4DuK6y8heM+VMoIboOoIr1Y0KbgkjzfbVIyu9zxnUf7Bm0ySB/N8vO/ayEYb1p/haafyBp+i2TGNjnznUjA79a9LudG0yTIl0+BgevFOtrOC0jKWtusKegFNYdRKdfmMTTfDtpazm/uh594wwzN29hVXWvC+nag4YB7aTdu3RHbk++K6M7skVG6/nXUopKxz87ZxVzqd34dulXUnzp4wglbrXTQSRzQrNCweOQZUjmqfirS4dU0xrW6jDxntVHwjJ5Mb6a24GDhAfSjVMdro2W3ZAxxSMDn0FSMhpGPGDVkjenIp8XBJHNMIG0VLDSewG/Yj/RI+3FTnketRWQDWqfSp1UZ2g8jrXzdX42dS2Q1Wz04NP3Do3IpxjH0xSFVxuasxkisp9qDj71MA3Nt71R8U3Ell4avbiFtsvllUPoSODSbsgiuZpFW58Y+F7W4+zS6tCs2cbA2TmtXT76z1KLzbG4S4QcEqc4NfPOl6LZ3FvcKY/O1cuXVpPetfRLrxL4TUzxGMafLn7Q/wDcPTNckcS76npzwELe7LU9p1TVrez3Q5zcdlA6fWsqCz1TVLjzLud0h7BTx+VVfBCprVk2oSyi5iJH73PLmuwi8tVEaDAXjA9a6I3qannzapPl6kdnbpa24hi4UdalHoelZXiTxDp2gWzy3zsXClliTlmArz27+KV5eSxppNssQkPDTLxinKpGGlx08NUq3aWhv/ES61Kxk/tC1uJFVGCeWDx9as+BvEVzqlz9iuhuYIGD4x+FcTrfiy71a8gs7i3TCgO7oPlyK7vwPpsNvP8AbUB3yIDntzWNOfNP3djqq0lTo++tTqyvOCMg8Vz9zb+bJc2J42nevrXSYHXmsjV1+z3EV4RtydrV1TjdHBTlqW9LnE+nxMTlwAG+tWOSetZPh8SJc3UB6E7lHtW0q8Z6UQd0TO1yNfmzyaUKKXaxYc4HpTmq7E3G49uaM+1G4Y3dqcOnzfhSAjfgZzS9smqesXX2GxefaW29gKi0LVrfVIiqsUnUfOjcGpcrOxag2rmiaQ9Paq9zeQ21wkM0gRnOFz3qyQ2funGKdybaHkf7RHh3VtR0ldV055Xjtl/exKeMdzivKfhNqkOjeLLO9ubjy08zbID054r6o1C3F7p11Zv0miZD+Ir428RaddaXrd1ayK0RjfcFPUjPFcGJjyyUz3stn7Wk6Uj6E+KXgXTvEEL+JtPtvtd3tBChsCRa8P8AFVmmka1C+npJbOoDBDnMbD0r6C+DN22tfDJImuGEwBiDDqtcnrfw3ktNSk1TWLs3MB4MjtyBSrU7rniGExCozdKo9jb+C3jOHxNpC6PrE6zajD03feYCvTvL2RiNRtx0r5Kl1O18L+Po77RJGWOJ9r/7VfV+j3g1DSbS+HPnxK/T2rowlVzjZnHmWGjTmqkdmWADgc9KafvbcVIOKTr0rrseXcY7bBuY4HvWT4r/AOReuz/sjH51rSKrja2CB2rI8UiU6LeBh+7CjH50mXD4keZqDgelO+hpyr6UhHUkhQOpNc8tz2EruwAFj8qkmiaazt+Lu5SN+yg81yHirxrBZ7rbSmDTjhmx3rhn1LUrqY3FxcMX689qxnK2530cJfc9ZvPEFnCyxQhGbuxOaaviHcuFnQY7BRXl9tPI0m5mZj1zWlBPITjPNcM6zR2fVIJHocGsu4y0kZH0rStr6CZD5jKBjmuBhSYKu/gH3qxLclVEcbE45J96iOIkRPCRex17vo8jmNJSjHr6VkatayWoY2is0ZHDL0rEt7x2JD8+9bul6myhYZCDETyDVKrGTsyHRlTV4mRHHNL/AK5m96tw27LhY0Jya64abZygN5eAfSpY7G2hYFU5HStPY36mDxdjnksL5bY3DbljH8AHOKpQo3nefglVPUjmu5jUtHtbHNcX4muWsZ5bfCq3UADk1UoNLQKFXnlZlXV9cuIc7JNknbFaPhvW7x2X7ZJ5gbua4wRT3Nz5smS2eAa2bZntsAYrmVbkdj0KlCDjZI9IX5tp6KeRXEeMfEt1a3htbGQJIDWxp/iJZZYbeT7qrjOK5LX7CO51e5nyc54rqVaLRwUcO1U98qSaxdXXEjqyjrx3pIo1kfdI2FNVYYViTao5zz71IkrRqeK8irK8j2FGysi8yRkrGj/LUMgkA2LhhmoA2PnPWni6igG925NZxu2PlNizkkhsyZGYDvitDQrlizvGsmwegOapaJqlqzrBPCJFk6cV3Ntb28KgxxImfSvXoRdjysTUcHytbnNXHiXVI7sRJaiaLOPnGCK6G0ubeaAPcSpA5HClutLc6fDcEER7W9RWdqWjGZNqN0HHsa6U9ThfJLyNZlCgEOjg/wB1s0wo2M7SQKwtDsb+wikLuzt2DGq8Wp6sL9o2wIh2x1q1KzI9l2Z0ZHpyKa3TisP+3NR+0+WlupXPcVtxu8katImxj2FaxlczlBxEI96awGKkIppGOtaEELcdaZhuvY1M/Wom/SmAzrTSDRK2xGZe1NicyReYKQDXBAHfmvcvCX/IuWP/AFxFeINwoPvXt/hP/kXbL/rkK7cF8TPOzH4Uc78af+RNb/rqteKbq9r+NP8AyJrf9dVrxTaa+yyz+EfIY7+IerfAj/kH6j/12Feiaj/x4T/9c2/lXnfwI/5B+o/9dhXomo/8eE//AFzb+VeTjP47PRwn8OJ4Uox0HHepwN0ZXbwRiokGVqeDzMbdlZNHqrYqaLocGnyzyJcTyidt2JHJ2/TNcl468T3jXTaP4XuVLgYnuuojPoD0pvxn8ZXfhy0t9CsFxqeqgrEwx8g6Z/nXDeH0l8N6VLb6lJ5txKdwOclmPvXLiK3IrI3oUvaS1N3S9I0+fb/bHlXN67fNJMdxc+wP9KXxHpFra6tbNZWsMDQpuZ1+XIqLRoJY5Ir66XdK+WKkjCAe1aWs32m+KdDks7WbZqWcb14IFcdOTmdk4qC2Muz16G+t7xo2ZY4iUDEYAI615lJpmp6l40jaxeWUtJuEkbkbR6givTfD/wAHPE0+nNHPrMENrKSQqkhmB/Cun074dXnhmwii0e1a7vVBxKzZB/OtVQkncwlWjUSjLoeNa94bkNrPc3MfmS28v76V2LNjPqar6pe29xYQNDuCqoTeo5wPWt/xPo3xA0v7fNr1jttHkLOEAO8fhXnh1kiOaxihZWL5AZegrGpSm92a0q9OOiR3KeXP4fkjdI5ZXj+VD1asbwu73Ec2ln78eTt/uipbC/uNQjgtbK38h0TDzsuAfpXX6TocenaebqaGNzIpLyxj5ifevOceVNHrKfO1KPQ4xbKK+1CGKRvkRTsXHGatLZzW8/kraxqmcEirukae0skk8RDKpypq74gs7+NIZrWIqD985ou72RfJFe8Ja2VvDftDeKI49u6M461rX+oW/wBmit0kLkdMHmubn1Brm4TzCxKDb8wpwhkJEoOG/h5rOzW5omvsm9pN2v2wLwSGGSe3tXb6dbrIrFlG3sCeDXA6LFaKTPPNtfqevWu/0m6tDGqLcDOOhU1UY3dzOpJRRo7QIhGPlUdhUcRVVbkbR60tyojXeJAy4yNpqgLoxiRZ18zePkAHNbNtHOkmHmG4i+1yuwCEhRnrVM20jSFZi80jDcCf4QaWG/t5bPKIY4YmJdT1zVzSt0qC4YFvNbg+g7VDXMaRfKcP4z8Kx6nZs0y5mjHyyDqK8ye8uvDt0dNtraOSWTnJXJx65r6D1m1uJdG1D7NFmfYTHn2FeDPbTSXE1zeY+2xtgrjke1aUm0tdjKslOS5dH3J49Zv7NxqFnqdxaaii4jdAA30rrfB3xi+KGiCCbUJ11ewL/Mk8Y3be+CBmuAv5At4qxxeZORwOy123hyJ7jwrcahcKN9s3lrHjgk8VvGvOkvdOWphqdWTvue8XXxv8HJ4Pj1QyBdUkXaLJsg7vp6VzUXxB8Y6gq3NrJaQ283Kqqg4H414n8SvCGq6fY6dr0kcJiuIxnZxs5Ndb4S1KG10ePzJC0cUQfI6dORXRiMVUUVymGEw8HKXOtjs7/wCJ3izRr1VuIbO7tON0jAAg/hXqvhLW7HxPottqWn3EUhkX50VuVbPIxXiuh2dv4i1C3u7qEtYScDB6nHcVpXGirol1M2gXs+ntnciLIQmfpV0ca4/GOrg1J3ge0zQbwVYc1zepqbMi/hXDwN8+B1Xv/Sqnwy8Zf29GdF1BSNWgHzNjCuB3FdJdWx+0tHMgKS5Ug16anGSujz3FwdmNtpBc2kdxHgo4yD70rqMe9V9Fils2ls5fuAkx/TNX9oCncKtEsrIvJDCpY1ANOKe2KcsZP1oYG3YDFvGADnFWVQBix61FZHbaJ8vQVOnPzHpXzVX42dMXoI67iMMRWVe6vBZ70lV2I6cda2Dt4FQz2tvKC0kKP35FZu/QuLS3MSLXlJPkwMQBzkHNVdU1m5uNMliktISkgK4Ynj3ro4LO2ClvsyKT2xS/YbRk2yQIQe2O1RySatc0VSCadjwrQ9S0/TIriG9mEl6ZW8s4wQPqKtarNJqmmzWaynyyhLQDoT9aseP9GsNB8XNf6jYMbG4QeXJGPlQjPWuc1bxNpUMEv9nOfMxgYHJrzai5HY96klUtKJY+FOp3mj+JLbTnvHt7XzDvgZyVweh5r0vxZ4ouv7Rl07RJl8tEy0yjJLegr53ludRfUBcbGNxIwKFTjiu1sL7Wrd0dlVXC/MhwW+ppwxElDlQYjBxlU5+pzPibxR4gk1qf+0NQd5YjtUOo+79K2vAvifw5FdxXOvuzbThUVeAfXik1HTtFtPPvPEcgkubzLxBD0FcLqkNid32NSUJ4rPmtLmNpQ54OK0PVfGnjLwmb+ObRN8isR5uFODW1qfxq0nSdChh0e2SW+VANjA4FeAKxiIA+VQe1ew+FfgvJ4k8Mw6oji2nnXcrs3DD8K3pym5e6cVanRjBc72H+H/jzrUl+Tq1pbLbY6KK6i2+NPh3Vg1newPFk5VlU9RWPpX7Pcizf8TLU4mjweEJzn8q5zxL8E/FWmX5k0lUvLXd8m1vmA/Gt/wB+kYL6nOVv+AepR/FDwjZ3lrcTXkilo9jjbXUeFfHnhfxPfNZaRes9wBu2MMZFfOOofDjX4vM+12xDKu7BOa6H4L+CPFlr4rt9UjtTbWyKQ0hI5GRTpVqnNZoK+Cw3K5KR9KFcexppXjGDUpwxJpsgOODzXoeZ4SOX8WW9950c1nLKkIHzhOcH1rjr/wAWarpCs8t6zQIPvFAf6V0fxE8SXnh2xEtpbmdnO3bjj614vqt/rE1rdS3SpNHPk+WBwM152InyvRns4LD+0j7y0O4tfiEPEUUkcV/BHDEN0gkwCcelY83xJ01NShisXEcxfa8w6D615T4dsZL3WDbwt5O7JKjgcVJc6XPcakYIURZW4RR/Ea5HWlv1PVjgqXbQ7rx74+1OTVbfyb+KdExudcYH5Ven+J9xbaav2XWZpJCMPGyjj6HGawdO+FmrG2Et/IsW7krmpvHHgCz0jRVurcNvCckHqaOepqyeTDu0EjtPh58SppIJbW8dJgMtHK/Uj0ryn4h+IR4j1yW/eGJHHygRjAIHrWVod1PZoUxiFj8xI5FUtSWNpXeMEA9KUq0pJRka08NCk3UitT179m/xQ39rvoc3lQweWzDnvWl8ffHsMlm+gaPco6vgvInPIPQGvCbC8u9Lc3NpM0MhXG9Tziq63k00g8x2kYtn5uea0VaShyI5ZUKbrKrLc6z4e+FrzXtdtpLyCRrMNmV26EfWvoLVfE02mWiWtiVitrdBGGUZxgV5T4TsdesfDUerXEzx2kzeWixHH416p4D8O22teHjcXrNJMr4ZSeD9augpbR3MsbKGkp6pGz4K8SNq2I55FYkfK2OT9a6kgAf4Vi6Z4atrG7E8UaRqBwq+tbZG3p3r0aSkl7x4deUHO8dhm0Ee5rJ8UKR4dut5JJH9a2WGKyfFQzoVyPYfzrRoVN+8jzIAjiuS+IusSWNksFtJtd/vYrstvFeY/EvTb6O5+0STI0b/AHFB5rmdr7n0GFV5nAyXTLP5h5djzkdTW7oyz30hby0YKOmMCqVh4durq5EbbWd+Rg9K9U8L+EbXT7eNpMtJjLc9a8+tJVHaO56068aaOQv4ILS1UyxPA7Dg44NZMFxJn7jDngkV7FqOi2F/beVdQZVR8vqK4fxZpsVnDGlmil920CpdG0TKji1O6ZDp3nyxjezNV5rfduXOCB2rY8KeHLhbNJL3CbgDtropdBsjERAuJMdTWcaDaIqYuKZwcUPlqS3GaZ5/lzKinqe9bt9pxhcrNbynb02ng1Qu9ORovN8llfqvNSqLi7s2VaM0d1YXFolhG8l0mAOQDk1BfeI9Gs03MzyH6VwkSzwzANIc4zjPFUdYklk6DJP6VuqqRzRwcZSbbPTtK1rT9QAMUoj3dN3FUPGL6GsB+2Nm5H+rZRzn0rzuC6mhiUqzLt9Kk1W9e5sFllJkbcMe1RLEI1jgUpJpli8n3gLG6I2c4zg1GZJMAsx3YrNbyZNk3mESL2NTkyOnmd686pK7PSjEvWN15N0rlwRnnNahvYbi5MckYWNh9/oa56IZYM3HrVyZWIXyzyKcKrSInFXC9hWORvLOQD1FVSTjLCrwRmCKfxNK1qHU8g4rNu7GnoZ+ZGwMcU+K0E0mxjkkcAVoWttDuCnJJ7CtEPpVinMbecehPrTpq7uKUjN8K6PqEuu+TLtS2QbmkJxgV6TeXdlZwr/pCyccAHJrhDNLCnzSkNKdzY7Cq81007YV2GBjmvQjXUVY4K2HdWV29DY1XxZqFvcqLRo1UnnKg1p2HiRp1H2qQZHJG0DNeeawsgZSGJYd61NHkS4RdrZbGCK0jVbHUwtPl2O+XxFo0j/Msik8ZAJq1bx292rSwRhgvcrzXA29xHBKxe3d0Q/MQOlalhrl5ES1s6rGeinpit1I8+WHX2GdSYYw2RGoPsKUrxVSy8QaVcYguGNtcn2+UmrjDDZGCOxFdEWcklJfEiPjbk016kxxz0pkn+zyK0UiCI5z6U1xgmlkdVBZjgDvUayB/ugkHoaOZDsyK4x5L54GKraW263bnjdTNTuF8t4kcb+hFP0iEx2aq3JJzTi7spxtEsvwoPvXt3hP/kXbL/riK8RkHY+te3eFP+Rdsv8AriK78F8TPLzH4Uc58af+RNb/AK7LXi9e0fGn/kTW/wCuy14vX2WWfwj5DHfxD1T4Ef8AIP1H/rsK9F1D/jxn/wCubfyrzr4Ef8g/Uf8ArsK9F1D/AI8pv+ubfyrycZ/HZ6OE/hxPDlLNgItWAWt4JLm4bbFEhdiPQc0yLG4Acc1kfFzUjo/wr1m7VsSNHsUjqM8f1rGTsj1L2R4X4vuh4r8by6u18ApYRaeXPCKOpH4k10mo6Zpdn4Se6v8AUVmlVTsk3ZJbtj8a8It9clGlLDKzGdQViZeNgznP611XhLxCrpZw3Ub3UVqrYST5g7nkEg9cV5lSN3eWx2Uqi0jDdj5vEl/HPbx3hnhiHR3JG5fWuz+Elmbr4t2GoSNJNptxH8pB+UnpzUXw80TUfG3xDjnvrKFrGHiZNgCKhzjAFfQvh7wT4c8PXbzaVbMoz8gLEhPpnpW1GCfvIio5JuMmdJPGqPsiXEanCj0FPi3diaaNxYdck/Wsr4ga/a+EvC82rXTrv+7EoIyWPTiu29jmuWfFmu6D4d0s3XiS5tY4cZCTAEsPpXykNS03WfGup31nZRtaXEzeVIEG3ZnirU0GpePfEcmpeKtQmuLXlo7XcQoTtx0qC4U6LI9vp1qjWoP7sBcEfjXmYmupe6jvwtFqSlLY62C30xLJ1kiSJWxjjBp13cNY2beXkWuzjPINYNxJdW+gNqV+pCIRtGckg11l/wDYrv4ZwyyQMjzgGPnmvNjBvc9idRLZGb4F0NbmxEsMbESHdyeK6m40WNL2BrpT5PQjtV34e25tfClsJAqkJ1A5qzJFczGWGVxJEeV9RW8aaSuYSqtuxHLo2kyb1OnQsh6HbzWFP4U0lmLLGEwem48VtaDb6hZJJ9ql+0JngjsKbq2n3TD7VaqUWRuhNOVO6FGpZmfDpVlDGPs0cTEc9M5rpLXTopbYFraPcwzwMVSGkyxRW7xsBggye4rcikdkEcBBYdvQVVOCW5NWTexEmmWUKBWtlx1+8aztXht7e1luiiK0akqMdqtak17LdRxbCsSfecHrWT4mnMdxa2UrfPIwJHXK1UrWM46M4ZJ2uLceTlDPKVIPXrXcW1vNb2iRxsoKqAAfWsG9sYrfxnbJHH+4TDFR0zXZaqqpskVQEP3gB0rFUzd1DHuLi+jRppgPKUgEL3rzv4h6QlzE93p0PlTPy+3oSPWvVrqGOS0ZiSV2k8V574nv5Emi0m0jDSXXUnkipmnEuDjI8vuNC14W/wDaos/OIQ/Og4ruvAXgPx74j8F5sohbW0rMVJ4DnPemQaX4us5ZdPhuo2gZTtVwCK9C+E/xasPDen2/g7xNY3FvMszBbpOYzk+1deEcamkjz8YnSfu31N/wl8P9YfwrBovjBILwINu4HOB6VS8T/BK1TQp7bwzqM0LOCxikYbQfQcZr161u7a9tBd2s3nQMNyutLp1za3n7yJg0KsVcj2616iowtscDqzPAtAtNO8FaVFY3k3+nxth3LZX6CqGpX14b7fcKWsnOVl+tUPivp+oTfE251q340OJzHtY8bx3wawbPxKbjV205boTA8JEV4NeRiqb5nynq4SrFR1Oz12WbS9DTV9FYpqMZDRyJ3HfP4V6Z4I8W2HjLwjFfW8ym/hCi6QdVavN7Vb7R9Ca81KzE8Y5EY5wCeKofAK6Nl8WNTsPLMVnq0LPEn8IcEY+nU1tgqri0mY42mr8yPYtUu7q3RJhDvjPRlHI9a0dOuhd24lI+UgUot2ZZrWQDCMRijTbdYIWjHQHFevqeaydx0x1p6AHocHvQARmhMbjVPYRt2efsqfSp8dqhtAfs0XPanyOIkaR+FUZJr5qr8bOlbD1waB+lUtM1aw1AN9ll3bTg+xqv4q1eLQ9EutQkyXSM+WAOprPmVrl8j5lGxa1bVtO0mLzNRvI7ZcZG81xnij4kaTHbx2+gX8NzezkKvfbzivCfE/iDWPEbC8vZbh2EhURDONv0rBCtb3ImjYxSoQVPQg1w1MW7aI9qjlUVrJ6nqnjHxNqzW5s9avWMMoIZNoOPpxXm0tksUrS+YAmf3YPU1s2Nxc69cxLeSKTF98P/ABCqviy3tLeRRbxvH6BmzmuOU3I9WnSjS0RTtby5Ewjt23bsDkdPpWpcale6TuVnImlXoxzx61Q8JgPrMIePeM8DpmpfE8MkmqzyOjJtbADckD0qUa6SdkYmp3c9w3mzyM7diar28pH3unpUlwpbkKcdKhEb4J2H8Kas0c8uZT9CeZEdMKoya6bw/wCMvGNlbRaXp+tXEUKY2RrjgflXPRRjZiRWzjoBXZ+DPD15HdR3EtuGEqgoO4Bp03K/ujqRhbmmjsf+Fxavpmnx+aoudh2SSSL1Nanhf47W03mTa7CIrcfdWJfm/nXOfE74aasmjLqViqm3IDtCvXd615bD4V1t9NlvjbuIozhgRzXZ7SrA8p0cNVvypH0Br3xg8F3ixTQG4c4KuuwZwa5xfjlJZab9j0uxDSqx2mRMAj8DXjGj6Jql9cbLSylJ75XHFd0fh/eamtjFpyCGacfOXP3cdaXtqjd0XDCYeK5ZHv3wm8ar400aW5kjWO5t2CyqowK7CZ1jVmc4wMmvOvhR4Th+Hmk3Rv8AUFnmuGBcjovtXU3XiDRZoXjmuCu9SBwa9CE7Qu9zxsRTj7Z+zXumP4z17QxprtLsuGTOFAyQa8attQkura4YRLIQSFDDGBWwdMuTNePc3G2EzHa7DIKdhWDqk0ELDS7Jh508uAy8bRXl16nOz3MHRjCNou5F4N0+wD3N3cKyXMRJ68Y5o8MxRXevtdacp3W772Z+lN1qGbSVNrbyea7x/M2epq74YuIdFMNuYv311GGlPpWK3O6b0bXU7yXXNRvLQtdQpGhO0Fe9YerX8l9GFurndDF8pXHasbxL4nhs0eGFmLIMpzkH8KytGv5tasrp4iAqr86ZwacpnNSw9rStYjvrHS7zUZ47e8tktWX5QT8xOK4jVlSKRo1OQvQ5q7CyvcyMEZcA4Ge9Zt4mQc5znvULc9CcZRpspSsJEHPNNt4st3yOaay/OMU9FbJwSCa2Z5yfvXZ6/beNJdT8B2Og2yRRzwEBsr94CvWvgnHdN4fknuVMe9yGXPU4wDXzj4DkSHX7eOeMypJxsUck19XeB7P+x/C6rLkA5lIJ5APaurBtylzPY5M0UaVJQit9TdORjPT1o4rJ0q+mv76Voz/o65AXvmtbtwa9KMk9T59xcXZkcm4ZKjJNZfikY0G6PfaM/nWxisjxQP8AiRXR7ED+dJ7GlN+8jzfb8vt1rzD4q2NxBNDqO52ifIIzwpr098iL0qnqmn2uoWJtrqMOjevasLq+p7UJuElJHiPhjVriHW7fyiRlwrE+ma97tsNGrY6gV4v4j8Nz+Gr77UGSWEvlNpzj616N4B8QRaxbfZzuE8YGQfSuOcFGd0tDtrP2kFI6wL8uMZ471StdBsY5mmkQzSFs/P2rQQc4ORUycE571TV0cCk0KqAD9APSnqinjHNCipkUelIm+oxoVYAMqt65FZ+paTHLCzW6qJccKehNa4GMUEfjSBTcdbnnEun3v2theRojAcAdxXOasGS92xIenSvYdV0tb21fzAqNt+V84IrzvUNIvLa5eSeSNkXowxmsakFa562DxPPuzlWaJUcO2xu6nrVW2aaR9iqTFnJNX9Va1+0DcBI59uTRGp4bgJ2UVwTaSPXiK6wr0UYpYOPvH5e1IU3n5eR6U5cFcAc1yM0HkKp3MMCrMTxlc9faogqlcMM1JHCMDHFIiRYkmxHu8tVAHamafGpjLliNx7mq1xBMwIjkz7UsMc8aBWB+maBcqsWrnMedpwD0aq4EmzMi72HK1OkwjQiVcj0NV5bhZfufLVRbJ5Rk0r7S0rfPVczYXJcrnoaZdSAHBqnJCbj5ZJTGB0I71pGWpbjob9lZtdQGLBlkPIAra8MeG9QSQSTqsEIb+H7xrl7SW6E8cFlOw2j5nHHFei6Pr1hBYrFds0koHWvQoyikebjFPltEsX1gGRo4I0VGXBUjrWDPpyxr5eCrL1AroLbWdMdyryFWb7obtTru1ivVwjYkHRh3rpaUkecnOD944i8t/Ik8wZJXn5q6LQtXRrM+YeF689PpVXVtNu4Y2aaPfGB1HWs62tZHiYQxkE1MW0zeThUjqzqbjXtDiQDzpGlx90Vi6l4gudpOnxKFHdxzWcdFuAd77c1HNp0iRFmLBfY5q+dkQp00y9Z6rJeOrXzEkdVHAzTb3Wb1pTHbRosfsOlU7DS7tpsx27Mh6NuxW1ZeHmjuVmuZN2BygPFVFN7k1JU4u5j6Jaahdar59wmLbOST/Ea64Y6AYx0AqVEVECKoCDoBTGxnNdMVY4p1OZkb9Pxr2zwr/wAi9Zf9cRXisnOMete1eFf+Rfs/+uQr0MF8TPKzD4Uc38af+RNb/rsteL17R8af+RNb/rsteL19lln8I+Sx38Q9U+BH/IO1H/rsK9F1D/jyn/65t/KvOvgR/wAg/Uf+uwr0XUP+PKf/AK5t/KvJxn8dno4T+HE8RjHzZHY1g/GOwfWPhpqmmwRmW6Me9FH+zyf0rcZucjjFSWDcu8wDh/lIPp6VlKN0eokfDsX2drGOBogswJR89QRXWfC7wzrPiDV10/R4d5L/AL2cjCoPrXuviT4N+GNZ8Uf2xHi1hYhpLdBwx7/SvQ9B0vSdBtha6LYRWkfcqOSfrXK6HNozSE+R8y3JPAvhqy8KaGtlbqrXLc3Mw6u1aupajY6Zp8uoahOsNtEMux7U2NpHwFG7J5rxf4h+J/7Q+JyaTqDbNIs0Cy2xbHmP1yfzrVtUo2Qtakrs0fGHx6s7MTQ+H9MnmOw+TO6DaT689q8s0jxK3jzxRHqfi68nuYl+/ahvkTHQgV6MRoF5dTt/Z8RiCYjTaAMYrzGOOz0X4gvNLbrFZyoW8mP5iBXJ7ZzujeVDkSk9j02ays1tVksNo1C35tx/fhPIH5HFecvrKx6vq2l6wywmRPMjBHRsj/69dP4a8E+N/G+pLqtldHTNJgZkgd+H259KseIvhM0Hj/T4tW1Fb5XUbmC7d3B4pewuUsQ1pEwvhpHP4s137JfRhtJs1LsMYVyOn1r0TxVDYDS3VFJs4QFVF/hIq1p9zo9rfyeHvDWnrbsg2yzkccdfrWX8Qb6Ow8My2sUZJDDdJ6nPNZSpxirHRTnJvzNDwdqFxHYWtjcx+WWTdH/tKK6+JIHB2p82Oa4C3vlttF0rVlhLPCAJCecKR6V3FhN9qhSeM8SqGBx60U1oVUfUl0srOZWCgKDjmnnTbgylxcKYz0WpobVAhjVgpI6Cixuc+ZEEKmP+I966OVGLk76EN1p8kybo5zGVGCCeDXP38Gq286/2c6Av98n0rpLaYXK3MchKEL8ue9ZMccyMZC+8M3GT0FYzgjWE2W7OKS0tf3km+ZhwCc81z9hZb9buJLpfNmAJ3PztHoK6XUE2QI2cMg3E+1clNPJFpt9dbyss7Eoe4BrOcbIqLZe8L28V7cXeoyRhgW2ru9q12BkiY+XtA65rI0yNvD3hsPcN54YFy3Q81l+GbrWdb1CaOdvs9mOQCeStS2loUk3qX7vW0mvP7Os4iXbgvj5RXG3WnHTfGy3GoTIUmBED9lOOf6VqXV5c/wDCY29tptusNqjbZG6k1ueObG11GzGklds8ozBMB91u/PalGHPe5cp8lrHn93Prl54hbR7VgYm5D56/jXRahpT6jZWehW8IEcSt9pfHJf6/WuNttQl8Pm+0/Usrq2fKt5CfugiupuvEkej+GrPT/MC3dwm+a564PU1dKi4u5jUrqa1L3w/m8aeGrmeGzuFuNCiY+dBIclR3xmvWvhNrmi65pl3HpM8ZdJ28yInBBJya+cNU8W6r4i1fTfDGjzOtrLgTyJx5h9yK3tC8Ff2Nq95HYarPZ6gPmQxuducd+cV2xrcu5xSp8/wnuWsfDXR9Z1p7jUJJzbPlmtVbEbN64r5+t4tA034oaj4f1rSobe0WcrBNEuJIeBjBr1bwJ4x8UaNbi38VNDdW8TkLdPIFZh9MVlfHfwrHMh8dafHHJZzxr5pj5IPr+lTiX+75oLUrDJOpyVHozzHXPHWr6LLeWUd7HqMNvMRFHKNzGPPy5z14qvp/iltJ1Kx167miSczrLAIhjC9CD+YrzbxRHczapmOQkP0Pt70zW9K1O3020ea4MqyMojUHJHNcqs7SNZuUOaDWi6n3lZSi8itdQx8t3AkmfUkZrP1CS5026DNzBIevYVP4bRrfwF4e87IdbOPOeo+UVc1a2S/sHtjwWHyt6Gvai7xR599RE/eRqw7jPFLtwckfjWNock+liLSdSfe+CY5uzDPSt0DHfNNPQT3Nezx9mT6UmpJ52m3EfJLIelLagfZ46lIwCOtfN1l77R1R6Hh9hLfaPqc0dldNGkj5xJkjdmpPiVretawLCzSN4oFB+0Ecbq9Wv9B0+4dXSCOOTOS23PNct8QdPtbXwpdPe7IpFX93IvUVwTpyinqerTxNOU4u2pzMXiDwf4R0cwtapdajNBlPlBIOO+a8Turu5vNRmvboh3ZicAdu1aGqwxXTLcafLJOY0/eFhyKoQwSRzIJgVLc9O1cU5uSS7HsUaKi207tktnNdT3CsvyuD8u3jFbuo2fn6V59xN5twCAST0rNVYxKsyHCZ5x61K0093dQ2ZOQ3Yf1rM7fZtdSTRnh0+aOZpT9ojYbVXvXaDULHXWEA0uM3ZX53ZRuzXHvpc8V8JFQbYSMg1pDVo0nP2f8AdXQH3h3pp2MqtPm1iP13w2bIvdXUQjt8cKOpNVvCdrBNeFZI1CAHlsVvafdSazpph1GXdICdpY44Fc/H9kttRmt3Zzt5G04oJg5WcXudFc+HYILeTVYVjKxgsQw4BFQ+HvFE2jzsdSV1nmH+jSj7uPQ/hW9om7XtBl0d4yPM43egxWLe+DXmuTp8c3niBcIX4wQPWrt1Rx86d4VD3HwD4i0/W9EiQSI9yi4lQjvW+9jZOjL9lhG773yjmvJfgvp/9l3dtBKPMaVDmQN0bPQ17IRtNevRlzwVz5zFwVKq1B6GHOtho7IkFiheY4GxBXn/AIp0fWotYMzzrDayuJY0jONqjr/OvWHjjYjeoPPGR0rI8T6Sb6wYRn50O4f7vcUVKV1oKjX5ZahDYafqmhwHyg6yoGyeua57xD4fmih3CNXQHIKdRWn4FkdY57GQ52nzIwey+ldHKyqmXAK9waHCNSNxe0lTm7HgXxFvPE5iit9O0/zrULt34GVNcHpFvNpLSzaycyHLoRX0DqOq2i6s0lpbbrXBjdCOC9eG/E5NVXX5YEt/3JJcBVyFGelebWhZnv4Krze61YwYrxdQ1iORmcAOCOuSK9K1z7C2kR30USMyJw4HIrkvhJeadHq7x6jAjvIQFZhnFdL4n+yz388UZe3tipEaqvDNWSWh1VJXmlbY8wnumlmkeWPc7E9qljmtYl/0dpoZiMM2eKvSWMzP81uQBklsdQKyLhcyERghSeuKhnda6ujS0sL9sRZiro55YVW8aaY2l3qxqQVdd3BqulvKpULLjnOKg1e6kupSzuzlV2/MelCM67ly2ZmwMoJJ5Oa67QPA2qa5pg1O1mhjjLYRWbkmuUt7ZmK85BOK6vw/NrEFxDZ2Ezhtw2puwM1bauc0Kc3Fs9j+C3wxn0fUE1rWIkaVVwgJzz64r0zxVfeVELNVYF+47CvErbxF428OzLdT3DXOetsDkYru/B+st4i1CE3V0gckPLG5AIP92u+lVgo8kTxcXQqOp7Wbukd7olstvp8QAG9uSR3q6c9fXtTgoHypjaBxj0oPWvQjpZHjt3dxoOBzWT4pH/Ejue4wP51qkHPXisvxP/yA7nvx/Wk3oXT+JHm7Y8ti2AoHOe1ebeMvF0vmiw0+ZkAYhmXrW/8AEXVms7FLW3kKyP8AeI615toulT6pqwQyZwdxzXLUkoRbZ9JhqV/eZ6L4T8Opc2qXmrAzlxlVY5FdVY6RptnMZrSzihkI5YCn2EaxWkUajG1QKuJjHymuWG12ZVajlIeoJqVea5rWPEjafI0a2u8r1IPap/CniW310yrHEYnjxkE9auUrEexly3OlUdKevYdaiXdvAxz6VFe6xp+nq6TAvMeigcVFzLlbdkXZDHAnmXEqxoPWsrVtZtPs/wDxK7gbgPmasm+aS/iMgfcvXaW6VgbmVmjjTjoW6VnKZ2UcGm+aT+RX1vWL+S4G68mI9M1RmurjYWEjY75NSahhLpFZA9U7q4gLOTG+BxgDisJzckevTpxjsiizLdXIdxhh3FWQBt6ZFQ2ibv3vRQeBVzjb8oxXBVep1x2IlXncoqSJd77WWiNWzzU8argk9awbKHC2bqCMelOQdVPUVJG2MKfzpXwen50XMmMMMm7KjNMMTZ+6albeF2o5FMeSQLgmkGpXmUscGq7R4B4Iq4yhl681BKNo5OatFJlORY1YFlJJoOxshl4p52n72TTuNuFSqWjLI7J1SVl+7xn61Y8xmJb5gD0qlOvHyD95n9KtsbhrZT5IGO+a6Yx2MZ2IJZZpbldzNgdCDXeeEbh2Cie42xL13VxdjbyzSFnxitSQSoPKyU/HrXZCbTsceIhGeh3+r3sFrAWDBwR8vFc8fEMyKVSOML6ba564k1DylheUtH656U0iRGG581VSbtocsMPFaM6K215ZJALiGNo88jb1rftfscsoeyt9gYfMGxivOmb58KcehHatCy1aSMeQXJYdwaIVCa2GuvdO7kt5wTlOB6GomX5vSuattdmSZf3zYzyCa6C21S3utsUuBK3R66IVkzhnQnEeRwaaw5xUkqGNtjMG/wBodKjLdu9dEZHM1YYy+nrXtHhb/kAWf/XIV4y/TrzmvZvC/wDyALP/AK5CvQwXxM87H/CjmvjT/wAia3/XZa8Xr2j40/8AImt/12WvF6+zyz+EfJ47+IeqfAj/AJB+o/8AXYV6LqP/AB4z/wDXNv5V518CP+QdqP8A12Fei6j/AMeE/wD1zb+VeTjP48j0cJ/DieFDuPXNTQqVXbnrTIwMe+alHtRY9NE6r2qxGvIGOc1DEm4e9YPxT8WWXgvwrLezMHvZF220YPzbjwDWUtNR3KPxO8bXGiH+wtEjL6pOmTMACIAe5968usvBMmsNcarq1w99qMjZErOc59Kx08VCz8O3d9qUrT6vqBMmTztXsM1rfD/4oWlppqW1/aMxB5Yda8urVlJno0aMVa+5t6RGulQtYarA2RxHIzZ2j3p/wb8LJdfEvUNc1KGK806NCsJkXIJ47VX8d3ll4ll0e0s5NzXsq5VTllXcM5H0r2rRLXT/AA/pFtpNnartQBWIHU+tbYenfUxxE9eU6KLy9ixwqEiH3VXgD8K8Z/aY1200eOwuLC726xBKC0aDJCEEcnp3ru/Feq3el6Be31rEVeKMlSfXFeWJocWq+ANT8SXmy7vrsbjITkr8wO2umpKysjljFtmnaX9rY+GLW5tg01/JF50wC846kn8688m8WXnjXVZND0+zYPuPL4A4rY8M+INTl1y3tbSwLWzx+XIQPugACutTwlpMWqi6t4xb3M/V0XoT1NcE7yZ6ELpbnHaR4Z8eaVdCTVNSRtOdSrwls5X6V2Hw91qW18QSaRdENZlc23PT1q9p2m6hpOrLaaoo1a38s+WS3Tkda878f+MdNsfGAtBo8toLZhuMY5OcU1Bxsw5o7HuRmjjd5Y0ZpB2zVb7fJ/aUVvLEI0kUkdOtY3h/Vf7alsdQ0wObJYsTq46nHFal1avqF7vjARYslSTzmtRW1LWpOd2FiVxEPmA4IqjZ232hI0ZmQn5lOaiW5+0TPu3iSP5X9GrR0+ZBe7ZPlWNMgetTuyrWWgviC4MNpHGIzICNrkdcVy9xZpea/awRo32eIh2GeMVoarryya01vChCKuef4qf4be41a4e4jiWGJG+YvwcVEoqUik3GNw8W2Kwm1kWQrG0iKyE8EZHauL+Kniuz0PxRaWcKvGQgDiI43+1d1fiLVtZQtNvs7T/WgHgntUeo+HvCF1cC81GOCRhykjHJFN007tC9o1Y5bQbeW+F34gsJBHY27KPKlOXbPU11xVriwWRFEiOu/pyMV5BdaT4gn8fzJ4f1Mf2Isi+aiP8AKR3r2C1gS3lDWd8oVbfDIpz0Bp00k9SXNyRmeH9N0Dxd4ttVvdLguXt4z57PGC2QeP0xXet8OfBLl45tIWSCQgsr4IHsPSvP/gddRab4h1V9QYf6fcf6PM3A6AY/MV7O+VO0nj1r0KUYtHDUbPEI/Bvh3Q/jMbezjaztng3QRhiFzmm+NZDpXjpVjxGrhQe+44716f468Mx+JtEmtYZBaaiObe6X7yGvAPEB1bSNVsz4imea5tbhIHZujrnAbP0rnq07dDahUS0PQNQ8H2Pia5t21eSeWLAYokhUD8BXHeMPFi/C3xNb2dldTanoMif6Tps7mQEd8buK9a0aSG20cXkO24R18zIOePSvCPHOiQ+Ldc1TU5w9pgHy0I54FYTnyJM2dL2miMrxW/gfxXJNrXgq7GnX0h3SabMpwvrjPArqvgX8MtU8Q+IbTVvEkMMekWKlki8xSJX7HAP1ryrw7b6HD4glW+jMwjTbtAxuI4Nb2o+JrjwpEJ9MllS2lOEjSQ5X8KiNWDntqQ6FRU7t6H1/ext5X2UKAsXEYHQKOn6UQZkhX2r5a0j9oK7sI0WZLidlAyD0r3P4RfEjRviBpk0tgrW11b48+FvfuPavUhUTOKSS6nVajaw3UDRzLnbyp7g0zR5nkT7PJ95Bjce9aIVXH3cYqtfWP2mHbHJ5L5yHXtWjWgkbduCIE+lTfSq2no0VjFHI/mOq4Z/WsvxV4q0XwzbedqV0qvjKxKQXP4V8zWaU3c7IRcrJGjq2qWOk2pudRuFgh9T3r56+NXjay8S6msenXEptIF+VckBj9KX4yeP9O8aW1nZ6bDcQCF9zs/yg1yvhHTrfUtdSK6+VAAAmOGNedXruXuxPdwWC9lH2k9zf+DulSzav/ad4qy2UWGnB5GPcVV+LGsWer69HNp1rHaWkYKpGiBSSO5xXpHiTTLHwL4HeCxZEmvAWkycErjoK8303S4deu4rq3Q7QwWSIjn6isprliodToozjOTqvZbHO6SjXB8s8sT8nvW14U0jUX8S/ZiqpJ5Zbn0rSt7GPw5qe+6hYvuJjjK9KnsdcE+v/ANo2cG65jQr5I6tWHLZ6nXKs5R90zdd+2affvaySEFjyKp3kBWGOeKEGQH7/AK10PiXUbXVFiFzZGHUJcqqkcrj1rPtLJ7e1Jus4Vuc0nuXTqe4r7mL/AGg0RYz5bcCOB0NO0e1bUb4FJQA3c1W1ibN+fk3RdAAOvvVvw5bhr+NhMLbBzg8ZoNZP3W0evfD/AEO+s7gRmcGM4Oc1seIrOFjNumMbKD8yZBJrC8O6yuls817LJhRwR0AxVHWvE736zLauYrcfMZO7ewrdSXKeFKnUlVcjI+GDeI7Pxn5ZleW2hcvgnORX0bby+bCsnQtya8h+G+vaZcC0vIV/exEx3GRycd/5V6+jJLGksRBR+QR0rvwvwnnZlJyqK6JD0pOMfzpM8fShTkdM11nnHLasG0bV47qIHbIeQP5V0a+VcWyS9Y3GRzVXXbE31iyR4Eq8qTWD4U1Bra8fT72X93Icw5PCY/hrP4XZm9ueF10Nc6HYNvyhGTnAPFc/4p0yGzQNbJG+9CHSQbiR+Ndo4weAM1Q1HTY74gyHbt6EVNSknHYqlWcZJtnx5eNLFql3cQI1t5UpJXHXmupfx9HPpcdpcWybkH7tgoyDj1r1vxl4VsrHS71ZrWGaO4Q7ZcYZWrwm18E6jLd+X5qYJ4JzgV5VSm4H0VLEQrpO2x1/hDxFpdxayWOqx7ruXKxORwAa5zx/Yx6JeQwxkMHG8Y7ZqnfaPd2DPC00Rkjx8yN/KsvUvt15CJZXkn8vgt1wKyb0O5QUW5wZUa4Iy2881Xl+eRF5yxxmo2I6jNNt3PnKCf4h+FVGJzyquWjNZbWa21CG3Rs7wG6V0Oj3V3b6mrMi+cpG1tvGKm8Ha3pNpqsf9pWonXhA2M4r2PxN8M4vEHkaj4dvUsoXjH7sDvV06TmtBTxMMNaNRaPqVNEhR7Fb5kDTMuC7EEVz2t2kWm3rarDJGiN98pwQ3rxU83gjV7Owm0qPWpftKvx/dNacHw71S+tVs7llVio8xyxwwx/OtFTm9LHH7WlBuXNoek/DzUDqfhG2u2kZ+qhj1IFbxPFZPhzTY9B8O2+lw8rCuM+p9av28j/Zw8inPcV6sLqKufP1bOcnHa48se9ZviTnQ7n6D+daSMHQHGKzvEKj+xbge3P51UthQ+JHhvxDFrFBHIbVXcnliBXnn9pG3l2x5iXOdy8GvXvF+lPf6d+7ALpzXi+r2jJMyuoDAkVx1YKaPq8HNctjqtJ8VajLELa1vBuUjBcZyK7i08Qx2+mfatSBjdeMD+KvItHspIXWTdiupN6ggCyjzhjG01wOo4u3Q6amFjPUsa/4y0q8RzbQsJ2BAyKz/BDTQ+dKsxjdmzkGqP2aN5TJ5ark8DFaen23lxnDAZqalW5pGilGx19trN4rbftDvxySazdRu5ri4DM5JNV7dWReWH1oIxMOuPeo55MzVKKeiFlku2jIt5mU9wOM1pafoOqXFvHfbj5K8su7rTbS0kmT5cLkgDjk16Jo1n9j06K3PUDn8a0pK+5x4rEez2PLdfWCOTzEySBjpUNpDI1qrSL8p5ORXqupaTp1xEXns43IHUCuU1nT2RP3YVI8cLV14pR0KwuM9pochdIjE7ECqOgFVFVlkJzkHtWvc2/ljllNVxGnHAzXkzep68ZaECRsyYxj3pYVbftY1ZwFyF5b9Kjj3FzuXn2rJ2KuSKyjjHFSLsz7UwLxytSxgE/c4qbE3GGNhll5pHhbAdsAHtVlUB6Ej602VWX/AGhTFqU9g3VXuE4NaB2sCKozsocBgfwoRUWUtvoKfGo71LIN5yq496F8soSDkj0q0rltkGwG7UoOR1zW5b2pnQxLB5jkZGCABXPyzSQygspct90CtSwklhTIkYE8k+ldsNLGFS72Oj0TQ7iS1YvZ+W56MxBxVu28M3isWnnjnz0DDJFV9H8UvbyJayRmZHIGR/DXbR4YBlYEEZ4Nd8bNHh4mpVhLU43UtCurceakYkhUfMO9Zcdgk6FVRh6ZFeleWWOO3cHpUbW8Y+7Gg9eKpxTMVjJJWPMLnTXh+9txjNVDFCpLLgN6+td54g0lpJGuY2+UD5kFcDrsbRbgn5isZwtsd1Csp7mfdylGyv8AOmpqTRLnc3XkZrNkuZFAEkcmSeuKkezmZQ6upGPWsLNanXaL0Z2Ph7xXbhktrlm2scc9q6osCoZCGU8q3tXjU0DgFhkMOeK7L4f675oXS7gsT/CxrqpVLnFicOrXR2p+6D3zXs/hj/kA2f8A1yFeMMONuc88V7P4WGPD9kP+mQr3MA7yZ8zmGkUjmvjT/wAia3/XZa8XzXtPxp/5E5v+uq14nX2eWv8AdHyWO/iHq/wI/wCQdqP/AF2Fei6h/wAeM/8A1zb+VedfAj/kHaj/ANdhXomof8eM/wD1zb+VeVjP47PRwn8OJ4eg59s1NGrEHpioo93IPHJqWGmj0y9ZskMck8vCRqXYn0FfMHxOubj4k+Mp9cs7pk02yYRwo/TI6nH1r3L4t68mhfDbUpc4e4Qxpzz/AJ5r5hvtSjXw75FhdNZsvHl7sGQk9TXDiajXuo3oxi2+Y7DT/Ad1qGl3GqXEiiG0QEEjrXHa1PGLNvsNiSYWw0qCt6z8VX194YtfDdlcSApGftUgbhvQD8q2/gBpU138QUtJ4pXslBNwjr8jexrhjFOdm9Trld004rTudp+ytoNvJHd+INUtxcXWQLZnH+r45GK90meHewWNWfsdvSmW9ppunxmDTbKG0twSRHGMDPenfK7ddo9BXq04cqPPepRuNP8AtqMtxiSE/eQ9CPTFeSftA6G3g/wnHr3h+WSzgecLNahiUOepA6V7evAwOg6V5/8AHVI9a8OQ+D4dr397JlA3OwAZz+lFRK1xK/Q4nQkjbw7p/iC3kCKFVplj4LA9elei232XUNOhuYcLuUMCRyBXjPhaf+wYorO6meOC1by7hJDxwa7DTfEMzzG5s4Xe3lJSMH7oA71x8yR3xi5I6nw3DIdavpnLFdwCl24x7ZrJ+Muh6DcaKtzLDEb/AHACRFyxHvin6ZoOoRZv9U1iZkm+5Chyq5rdg0KxNoVlXz2IyCwzWnxRdjPRPUwPCyP4c0W0hZkkjmiG3aAO3BNS6vDqn2ITTP5EbuCsiN19qyr6zvtG13y79lnspYj5YPRMHOBWtNqD6hocK9I3YLGqc7ayZstdSyqnSjA8zGSOdRk4zg1rNc2TTqI1HmeWSGrmJLHV7qyktY9QRVi+QDdzUE+iX8McVydQbzHj5QHip5irGto0YYS3LCKRvNIDEDI9q2vPt7GziXy/3l02xcDgE1y+h7biyaJf3MqPyD/EfWtbWr+KYWQ0+RZ5I3BKoc7TVxaSuTLVmva+GLGCF41VlMp3OQxGaZJpWi2se24tg4ORg85/Crb+JGjQCawkZ9mWCj2rHt/E2k38jPIoiuI/uwS8E/hWvuJGPvNmRb6bBplte6fbxxwtdtlXAxtHeuf0zwt/Y8+oS2urTXk8w4Usdoz+NbWsSWt94jhdNRIeXChVPyr2pvxGvrPwjoPl2zq13IRtIPLtUKCkW5cvU1U0m1tvhxsnCo9uDJuJwwfORg103gnWPP8ADdnJdeY77cbickjsTXO+EPC9zr+g2Oq6/dTATDebMcqcHvXdx2UFuiw2qiKJBhUAwBXXThY5ZyTLMd3FIPlYg1keKdEsfEmmXFlc2sDF1KiRkG4fjWmsa7cOoJ9aCFU7VGPpWjRlsedaT4I8U+HwttouoLdWKr/x7yHp+JrhvFlnrNhfXFxrGiyiHBVmhcn+VfQOcKMfnTkkbkMAy+h5rCeHjNG0a0kfJl1q3g4wLZyWc1gxOTctbfMD7muQ8XaALGzOp2t+uoWsrcZPKjscdq+077RvD98rfbtDs589S8Y5rz/xh8EvC+vRMunTNpErnJ8lQFrmlg2ndGqxUrWex8laDZ+bNLchA6AfcYV7L+x/Zz3HjHW9QTCRW8O1kHruFWbn9nvxFp90Y7TWLW4t2PLMTuI969Q+DXgGD4fzaiRdCa4vV+cDovPaijTmqmqIk48isehxH5zxjmp0OW49KgLqR6GljbBzmvSexymjGWEa4614T8dPBupDXE1eItdQzLggknYR/wDrr3eH5olPFPKpIuyRFdD1UjINfLYmHPJo9PCV3QkppHyt4e8OX99cQwtaDarjLtwG9q9m8J+DtH0GKfXNWa0le3j8xURgdmBmuJ/aJu9VsNctLSzmews2jJAhOA31rzjTY9QudMmuF1K52hgrRhid59DXme7Slqrs96ftMTTTTsmbvxJ8YyeNtXWaGNorVf3cSk9s9cV3/wAMtMh0+5srVsSXvmKxYjquf8K4zwt4TuZLqINGhlGHOR8oz2r2X4eeFpLPUH1a6OSvEasPbtTpRlOfMZYudOjS5Iso/E+zs4daEssKtM0eUO3gYrx77ZYzeJBPawtZXKSACReATX0D420u5v7u3uIlWVYwfMQjOR6VwXifwhpMtodVjkW3aEZa3IHJFViKbu2jDBYhKCT3BoNFu9PjubmIPqbHCSEd6r694Xvp7ANMAecjacbhXH2XiOUXpaSMSLbvshCnOPevSvDvidrnSJkulXzVBIYnjHpWK5ZbnTUVSm7x1OAj0LzbcuqRxzRttG4dhUrjR7hTNcQL9ptR8+zvj6VBrN1NeX0lu0jW8cjn5s4xz1qOKODS7aT7PibPytM3Vqysjq1a1ZBqusz3sMZSPbbr96I/8tAKtaXf2bMpm2vIQAkAGBGP60+z8O3N9iSR/J3ncpHUiptJ8JvHrL2/kmUEczOvT8aaQpOmo2ueheHtMtbG+t2soYZEvRnYoAwT/wDqrutCtb21aWKdiseflTOdteX+E7a48M3qvJdG6RZPM5PCg8Yr2aCVbiCO4XGJEDDFelhkmj5/HSfNfdD03YwaU9KaDuYY9KOtdp5yDP4e9cl43sIY41vYoSQzYcL1VuzfhXWM2F6ZpsvlmJ/OCmMA793QComk0XTm4y0Oc8JatMzjS9TYfaNoaKTPDr/jXRsCSMV4X4y+IHhzTb6aytTNdbXOySMg+WwPQe1c9qXxj1q/05rT57SUJtSSJjk+5rm+sKOjPRWX1KlpLS59F362n2d5r54TAgyQ2CP1rzDxd8QvBEcFxY2JRb1lKoywjbmvDE1PxNqqSwzaxfXIP3kLkimaV4b1K+uFtra1d5HO3hScZ71hPEuekYnfRy2NPWciHxFc7rxmhlcxnk89TUGiXN9AJJ4Qzw/xqeQRXsOnfA+8uFiF1fhBwZOKT4reG9E8N+FFg0u6HnoDvVcZc+9YOjK12dP1uk6ijF3PHLy7s5LkvFbeWh6qTUJJVWiigGGx82MmoI4y8m+TpV43DTXUBjiEZDABR/HWWxvzN7mz4Xso5Lq3Uxk/vBvyO2a+utLhg07QYY4PliSPI5r558PTQLdWWmtYzR3FxIu59mAPavoTXI2i0FoYyA2wAZ+ld+DvFNnk5vNSlCJi6Kkt/rTXEqqYkYtnHWuqZuTjH0rM8LW32PSEDnc7nJNafy5PHNdlNNLzPHqyvIXgrTEUrHgncc0E9D70e44rUysNyVAYjiqGuqP7HuG55H9avNl/l6Yqlr3/ACB5wOuP61MtjSG6OH2nHbn1rmfE/hG21RPMtVSGbufWupVgPyqSNQecVx8zR6kJuLujxHVdH1LSJCk8RYdivNV7W1uphuVCRXuzW0cvyyxrIPcVXk0exfIjgSMnrgVjOEGd8MfJfEeTWNjNg5jJPuK29O0e5nbAjGAOp4rt4/DyRvujmIGaunR9yqpuGVR1A71j7FFTzBWORh8PFTslcM5Hyhe1TW/h+8ju0EkYkxxk9K7i1soYFAjjXP8AexzVtI8D1rRUkjhnj5dDI0rRo7X55VDSZ446VsKmc1IEGB7U9V5zWiikcE6znuVbtMQOc44rznxHfsJzGznHSvTL1d1q/rivOPEelGSUz/NxzxWVZe6ehlslzXZyd/573CCHvUV4lwyCGNf3nfmtea1kf5uY8dKYIZdpOc49a8aa1PpIyM+385FWJseYetWMFRgH5u9SBNzFmGGpCihuWrFou4mWA60qylR3ppXB4alBGPWkMkEwwKaWLN8pqMDnpSqoHfmkFhs8mwbdhLU0AeUcDk+1KzqshB544zUC3MYkK7hn0zVIEVbtZSBGpIyeakii4wnQD8zVobZODxUiruI2qQK1ixNlKCymWfzJJQWPQH09KsSSLsKohXjB96vTQiKHznI+lFrZ/a282F12KMnJ6V6FODkjF1Ip7iaPa4IYggZ+bPWvQNBvdNEIto3YSdtxri4pIZv9HtpVaYHDEGrttpd3HKGbcpzncK1p3W55+JUaqu2d9gg4JoKiq+nPI1uiyfNx96rf1roPEkrSsVpY8qVIBzXm3ifSHt9bG5yIXHHpXqEi8Vm6vpsOoWzRSAKTyHxyKLGtCs4M4weF4r6CNg4VO/HWq+u+H7XTbT7RBEzKBhwCefeu3srRbSyS3HzBB19aSREK4ZQV9CKU4JqxqsVLmueBavctBdl4mIXrg0mlX0hvo7pN0Zzzjiup+Ifh4JeT3UbL+8+6grltKt7iEHfbt8vXjpWMbJ+Z68anPE9k0ef7TYRSDnIHJr3Hwx/yAbP/AK5CvBPCILaPExGB2r3zw3xodoP+mQr3cvVpM+UzS1zmfjT/AMia3/XZa8Wr2j40/wDImt/12WvF6+0y3+EfH45/vD1T4Ef8g/Uf+uwr0TUP+PKf/rm38q87+BH/ACD9R/67CvRdQ/48p/8Arm38q8vGfx2ejhP4cTw5Byee9TocNtqm7BWODU0EihgTSPVSOB/aZ0u61D4eLcWpJS1ZnkUdxgV83QWdpdaPumuCbtR8mB1r7PMcOpLLb3ah7VgVeMjIb8K8a8S/s/sdWkuNB1iOCzmbPluOU9cYrkrU29i4tRdzyH4c2epX2tLpenQO1zPJtLhcqnua+w/h74Vj8I6CtnKUnvpTumnA5J9Kx/hX4HsPA2jG1gK3N5Id0tywG4n2NdkrOSW3UqdCMXzdS/aS5FC+iLIJ+7iiRFY8nFQRttHUn0pzthS/JI7V0XMrEF6s1shlW7ZR2XvXkWr6xNo/xOGqaw7ywPGFhkP8FeufZ/tGZpyQOoHf6VBBoen398W1CwguYB91ZUzUTXMioux418TdG0rUbuO8F7EYdTdVZlblT2NdF8PNHjtIP7Fju2uoYF4lZcflXBfFrToNB+MEEGx002XJih6IpwOg6V6Pp3iHR9NsLaQ+XbMFxIucZGOK5HFc2p0U5uSOh8Q2sj6dBaw3AhfzRgn0rYCTW9tEiqJW2gE5/WuFfxHpmqW093cTiKID5G3cA1vWOv28ekwv9qjdVGFO7k1rGpFag4NieI4IbzULO2lhMhUlmHbp0qtp0N9Z3km20iWEf6tCePrWxp80EcbXFxMivJ8wL9qh/tCG4ud8issfRZM/K1RKzdy43WhDbrMsxuIrWOMs3z/N1NcwNN8b3HiOJ5vIFrFJu+/1TPTpXfSwRvbBg+AfQ1CJrlXPkruT1PapcEylJ6lCaKxSae+eAwtEnOBwxPFanhPTbTR9ORkt4zJc4dnPPNXnt4LvSZYJSuZVwSexqpompGFP7H1O3EM0KbYnPAlA9K1gkncyldos3QS9NwAoRguAw964zxZ4ej1K2iDyxx3EP3ZBwa6uwkNxZzqFKNuIHvVW50yO7McjuR5fAGepp1FzBBuJ5FqXiDTtCvo9Cu8/ayMh1GcHsc1Nd6TJq+p6Pql9IJbKylVpXc/eJPStTxP4f0X7ZJ/a1uYJCR/pzAAAema2NR1LRF8JWnhzRoRfPKRtZRk5z96ohF7BKSaZ7DJ5RSM26hYtg2AdAMVXfg+tZegfaLXSoLe4YtIqjOa0+GxlsH0r0E9Dja1GlgBTWYlgae6gdOaYRxTEG48rzSRtsJzzSNkGmn7vXFFhimTd6ikOSOWx6U09KN3egQ4uynGc/Wqkvy3yPnGQc1YNU9Qba8LejUrCsaHuw+lPVtoGahU5UfSp4R+NHQLamtbbfIUAj3qReKitVVYRhT83Wph6V81V+NnUtjG8W+HdM8S2S2uowKzr/q5CMlTXFab8HbWzvhcf2mSoOduz/wCvXp6gjrg0vG7JrB04Sd2jphiatNcsZaGbpGhabpq4itwz9d5HOa1s8cDA9qaW4o4BxWiSWxzybk7yYjLuU84J71i+JtKtbi18xbdZJU+8v99e9bmM9DigRqXyevrRKKaCEnFqR5a/hnTLSVbk6SsVrKTvKjJB9a848U6VeQ+IjZ6fDK9vJICrjI49K+kb5FNhLC2MFTjiuOhgZp42t0WW5Q42Y7Vw1aC6HqYbGyWrPINZlk03dYyQb3ZVCj+IcVJ4csW3Is8hIPzFCOB7V1HjDQX1Hxvb6xPJ9mjhASSLvkd66a10yzvENho6xPOBuZ3Ga5/Ytux3yxcYwT7nPaXoOtahriNBcf6GF6j+H2rVfRdbn1kaZjybfgySg8kV2HgrSLzRbeSG6mSZ2ckkDpntXQvEGO/jJ712wwytqeVWxkubQ43VdFWys3iKeZbsuFcDLA10fg+ST+xIVkzlMrg9cdq0vLUrsZcinRxouCqhfpW8afK9DjnV5o2ZIcBtwo+beCPu0L+ooyMVuc4tRXKLNbTW7fdmQofoalPNNBUng5IosNHzj4h+B/iBdZk+w3EElvNIz7iSNoJ6Vp2HwXuNGTzNUvFuopOCFXJT1r3st78VVup4Uid5Spjwd4PpXJLDwTZ6McxruyPNfC+h+F/DBbT72xiklmBeK4J4b2NdPoeuaPby+SLGC1cngqASa85+Jt9bvdwW9uzNa7shiclWzXM6n4gnnvFaW3eG4tEAiSPgTY71zOryOyOyOElWjeT3Po+2vrW4tnnilVo4wSxz0xXy98VPEcl3rMy2se23Zyuc53EGus8P/EKNNIurO4RbW6uImVo2OOoxXnOnrHqt5Ld6jKsUFuxGxeC30pV6/PGyNcHgnRm2zJ0mH+0NVit/lTzGGc9K6jVtNto7+WbTrfe1uoy2OEOO1c1dXENvqzXdjEwjRgUD/wD1q9b+G93pt14Zkgk8u4uZW/e+oHauWCuzvqS5Fd6lf4KQSatr8C3RkkeOXzmZ19K+iZVEgwwDL6GvMfCF3Y6LrMdsUijWfgMQAQK9LjZWO1T0r1cKlyHz2YzdSrzWshdqqAqgADpSMOetPPWk255rrPOGMDgAHpQMEZpWxjk496YDkAq4Ke1A0R7yrHqRVXWlLaTN7gVfIGPTNUdXYf2ZMNpGBUS2ZcPiRx0Ua/xDFToo9OKI14p6LtNcEjvbsxwGKcka5560qD1xUyqB7mhIhsRYhjJqWNeM0Ku6pVFOxlKQBQBTkXg05B6inKvNUjByBduOlKoGKeE4pQnNBHMQuoKFfUVxXiVxbNJGW/Cu7IC44zXD+NtJkmvBcRyH3FRUV4s9DL6i9paRyMzO/TPNQt5mdvFaNzbtCAMEnvVNom5JOD714tWOp9TTkVvmDfNjjtTGVSdxFSSqqyA5zTWVWH3sVz2OggK7244phHzhFPTqatGNQvHWo/JKnI70ikNyd3TNOyrcbeaVFOcZ+tSIMZwN3vRYVytLFyNx4qpLp8MkwkRtjjn2NaexXfGcU4wr0Cc+tNIXMZEzSRzovUe1bemxjeA+CG6e1QR2q7/u4GOD70mnNM+oGLyyFXocda2pRuzOpLQ7nRtJt5W8qVFmjxk57Vsw6DpcZO21XHtVfwhDNGrtIPv+o6CuhK4BAHavZpxtE+VxVeXtGkzznxdY2lrf4sIlifHzEdzWXZXF1DEyPcM+fU9K3fES7r11f71YMq7V6ZJ/SuerJpnrYazpq5u+GNQuPN8lSWTPc11iHHuDXCaLJ9nkErcAGumh8Q2ohImi2gD72auFQ48TRk5e6jXONtRtjBrlR41tjqQtVi3Qk8uD0rpoZobiMSQyK6HuDWvNc5Z0pw3QyXGMCqV26wxtJJgKozmrOoXENpEZZ2Cr0ya8/wDFvihZBJbQqNg7g9aUpWRdKk5u62ON8U6802v3HmM5hU/IB2pvht73UNWiS2UupPzAjjHvVrR/DM/iLUhIytDCxyXIr1DQNBstFtRb20YZh1kI5NXTpxXvS3OyriFTjyRLNrCIraKIIqFQMgV7B4e/5Atr/wBchXlgj4565r1TQB/xJ7X/AK5ivUy93mz5/HvRHLfGj/kTW/67LXi26vafjR/yJrf9dlrxXaa+0y3+EfJ4/wDiHq3wH/5B+o/9dhXomo/8eFx/1zb+Ved/Aj/kHaj/ANdhXompf8g+5/65t/KvMxn8aR6WD/hxPBA340K247e3rUSnGR6mpEwpx1FZpnrouRvtwqgCrSS8YPX0qjEfn5PFWFbIpMC9ETj6VOhGKpwGp05IoAsLyfapUWo0GcDPFSrxkZoAcV3tg1dtl3YUcDrVMlgvyYz71z/j3xBqGgeF7q+htQ8m3ZG2eMnik3YLXOD8dWEXjzUdTuPMRv7Kbbajrlu/8q5q003TJLf7Hqr/AGe7ClN0gwK6n4ZaU1ppMiSzgXt25nct6kk/1qp4lvLGfXbe2uYYbi5SQgLGRlvc1ySfOdMY8qOc8IeBLvQZ91xff2rDeAiKBPmEfOcn0r0WLwlZXFuY1VbdQoJOO4roNGsYbW3FzOogDr1xwtM1D+zr6Hab9YUQ8sHANRyRW5cZPocvoVxJDeNpOoRiaJgRC0nfFZ2uPJBqcFoqvBaB93yfdPNR+L9Ts/7ZtINKnF39m+d3Q/c7c11i3ui31vEXnibgZyOhrNyijZKW5W1MNcTQT216IIlGNqt1qHQLLVFuTs1kzRg5dZG4HtUd3Foyakp891XOODxWpp2l2LSXDwSt5fbD/epxkgaaNO9urOys3eW4TdIpGQ3P4VjaNpd9r0Ra4lmghgXEcj/ePvVTUrK0k8ZabZNITFjcVJzzXZ3C3tgsiWqq8TqeD2rX4/QyehwraRrNlaTvHrcknlq7KGON2BXD/Cfx3ql9qN1azrPM9vcE5PO72r2T+xReaVJ58hjnAOzB6ZriPDMEWgfa4bbRt1xLIdspxgn1qeVp6A22c98Q7q/8ZfE/QfDdsW+zGRHnb+HAOSK+jH0iysbCKyggjHkIFUqorzbSvD//AAi/hHVdYvnjutVP+kCVVxtA5Ciu18C66viHwjZatkFpFw4Bzhh1rrpb6nHUTWqLkcaxptZQynoT2p3llejbl7VOxAyMAioRlTjqK6TMaGB7EGkK88HOaVuTSHHOO1ADD0phK9Kexyfm6VE2M+1MBD97PamnGaUn0qMHg0APLDPaqWqf6lD/ALYxVjuKralysa56vQwRfiOVUewq1FjBBqpHjA+lTRN74pMDXtciIZOQanBqG2P+jr9KlH0r5qr8bOlbD/5d6X8RTaBzUAOJ5A9aUDBpoznmlFMQ5TTh1pop/agTGzYZD3zUEFrDGd6qofuQKju7Rp5kuIpWjkToOx/Co/tl3G225tiQP+Wi9KTKSdtGZ3i3So7qA3SoDLGMsMffFY/hCJE15ZrZCivFtcDtXW/bbZxgsT6jFVI5mhuHe107IPVhxmsnBc3MjeE5cnKzY2qzZxz60oHIxxVGO+IwJYGT171at54ZsiNskdu9bpo5nFolHWnimDg5pfxqiBxO0bj0pI28xN23ApGAIwehpV+VQo6CgB3ekchB0zn0qC5L5jCIWyeSD0qfPGP50AijeXlrDGHuZVhXOBvOK5fxTG7Mbj7WDabd3yH5SPQ1R8eyXd5d+XCUUKCBkZH5Vy3gjULhoNT0zXL+CHAJg3jqfTrXFUq3bienRoWhz3+RwnjvxkL66MNnbKkMY288HjvVDQ7q51HS90gZpVfFvMOSp9CfSnfEbTBY3f2kbS0o+6q8fWs3wxqk627aRCY445jyxHIJ9K86V7nvwUeVKJ1HiOTTta0XydShjs9aiwgcYG/J61xmq6DqmhY88ebBIMiZMlfxNaOuWc3ClpJ0UcTY5B96jg8S6lZ6DN4fv7fzoJz8sjclfoaV7g4clnFnPSMxjPzZOa6bwN4hTw/rNtJcQrNbeYvmeoFZE2mNFam8t3Dwd89RUOnadPqc5jtAXl6CPuaFuVJJpqR7x43gs9Zkh1zRxuE0Q8ph0U+hx0rp/AuuXjJZWGoRyPdpw8gyVI+tRfBjQrrRfAX2fV4l3u5ZUcZ2g13On2VtAiYgVJOvSvVpU5N83c+dxNaCTp7pbMuTLvUorFSehHamxDbFsJ3Y7mllfaMDljQOFxXYeYIRxjqO/vSDCIFVMD0FL2pOnPagqwu3iqmrf8g6X6VbPIqnqeDYynvionsVHc5pV47U4L9KUL6mnkdOOa4UjsbGhQBipV6U1RuJ44qZF/WmZykOUcVKi4FIqkGpAOaZztgq5qRV5pVHHSnhaZk2IF5pcUvfAFLtOeaDNsYQOnes3XIgbNpBjKjNauNxPas7XM/ZGQdCKmWxth5e+rHmOr6htuNrqBn0qhLKzHKc5rY1PR/PuMbSVH8VVLm1FuuzHIryq8NT7KjUjZWMaUSb/nP5UmORxxU9xEdu4NzVcvjHzZrjaO5MezbB60LI2PQUmVx7mpCi+UpyCfSlYYqNhPmUGpvLHlfLwTUKYHLcfWn27f6Rk52UrCkTQWo2fvNpJ70ksDRnMb7varojBQc9aT7Ky57j1qoxuYORHbr8w3HAPauo0WyjuZAscIG3BLYrk47fUZtQSOK3Zlz1xXqeh2JtbVUwNxALGvTw1G2rPKzHFKnGyepat7dYwAoAwKfs7g1OE4pcY7V3nzMqje5xnjS2WO5SYqSrjGQOhrk38lg29GVl6cda9ZubeOZdsqBl9xmuW1/SYY2DRxkxvwxA+771jUpqR62DxqsoM4eWR/LyMBfSsnW7yU2rxjO4jAxW/qti9rJhT5keOGHSsO9j3Hkc1xSTTPcpuMtSHwDbxXMb28kieezYw3WvUtJsI9PtfLjO4nqa8jtdPZdQjvLdmSVHBwD1r0y915obdHjt/NfAyoPet4TVjixsJN6FnxHZnUNKnt8AMRlc+teT2U8ek+IFTUIBJGHCuGHFeowa3az2ReU/Z5ypxG3rXi/i2S6m1u5EsZyWBFaRa5iMNCWsWe4WZt2tI5LVFWFlBUKOMVZjU+lcv8Mrx7jw3FDJy0fH4V18eS2cVtJWZw1E1JpjCvA+temaHxpNt/uCvOthYfj0r0bReNKtx/sCvQy342edjvhRynxp/wCRNf8A67LXi1e0/Gn/AJE1/wDrsteLV9vlv8I+SzD+KeqfAj/kHaj/ANdhXompf8g+4/65N/KvO/gR/wAg/Uf+uwr0TUv+Qfcf9cm/lXl4z+NI9TCfw4nz4vv0zUqcH5ajU8YPqaco9M1keui1Gcj0qeNugqosmAF9atxDdjFA7FiPIHFTI2DUS/3elSQcHHWgC9DyoPSrA25Hc1WTlKsxcADbn3oBkigYrA+Iejy674YksopWVwd0YUZ5z3rfPIxinoeBnnFDVxbHlXh3wF4h1LUrSbVtXaxgtkIxboNz+gOa5X46+CZfh81r480C5muVEm24jl569+K+h45BkdgO9cp8VLOHXrXTfD92cWt3IQ578DIrF07IbbbPKNd+JGqXXw4S+06CMsyqTD1NRfDm1tvGFosupCa3upELFAxAOK1IfBU3hf7XIuXtk+WNWGQwrTutPKaZaX2jBLW42nzzuHCn2rjnFyZ2wfKtzjdAt7XRdR1hZlZkZvlijOW6+9dZptj/AGvprPFp4svLGR5xIJrStbHSdN0u2uoQsvnDfK5OefrWNPrWoaZeXOp2kYumuBueADhFHpWMqcb6m8ZSsbs/he8XTbeRLiIu4G8KM1manp9zpTQmF5SrMAxj521l2HxZW+1GG2kRLWDG1t3UGtr+0ZLaa3vZHMthNKDu25x7+1OVOARqsyNYt9QTxHbarp2oCW5hXLQNjLgdh71sf8LA1KOKKW80a4tYZTtw4xg+9M+JXg2HxB4j0/WNOvJbSNUXJToffFVVutU8RXsui30KpHYZRZ1HEg6ZPoadpJWiyVJSeqOu8H+JNP1RJ2lv4n28KqN61xl54sUeOm0LSLRryHhrl0OREMnk+lc7Z+Bf+EXvb25sr24uLqcHyogpI3EH/GvUP2a/Aq+EtL1DVNTHnarfyFpPM52r1x+prqpXlp1OOrJxd0izHr+heILO60izvo3bYY5Y2b5hkcmn/CyOHQtJutFic3EEdwzo+eme2fwqx4z+H+j61q0+tWu6xucbGMIwGB4PFW/C2iQaBpi6em6aMsWd2PzfWt4QkpEOScTpFZJFyjAg01htOBVdLdYkDwSF17CpkfK/OcN6V0mXKGMnJpCMHOaeKjl+9TEMkGRURqckYqF+vWmMa4PUVCalYjHJqGd1hj3OcChisGVALOdoHvVSGb7bdghSIounuaYySX52uDHF2I71oRRxxRhUXAUYpbjSJU7mpEII54qJfyqVBQLqbFq3+jqKkVvWoLUfuVNTbs8181V+NnSloSdaVenGKYG46UL/AHsVAEueKReOAaOo70Y9qEIcppyn3pvbpQOR0piHdTu7ilUnuPzpvP0pR0xQAoxuztXP0pTgn/CmnqBS44piFB7HH5VXubVmPnW7CKcdG7H2qcH1pSSDjGRTaC9hlq7yQK0vD/xVLnmkDc9KSgQ8noKB160gpaYCg4pCx/Cg5C+tIMsPmXFAjk/Fei3Ej/bLTdI46LjPNeRazZPqWsSTat4eu4TETny8gPjvX0WRu9qpR6bHC8r7g/mMWIYZ61zVMOpO6O6hjHSVrHzf4p1GG40KW38l4CowiSj5gK81g/c3MU+fmQgqfSvrvxX4N0fVF897XEnAO3vXhnxE+Gus2+pNdaPaPcWhByF6rXFVoSiz18Pi6dRWRUsvGVpeTxWDWSLFPhJGz07Zqj8Q7NLCW3SK4SWHGVA+8K5i/wBI1HTcfarSaAnkEqRVaS5kuJl+0zb8cDJ7VztNHXF6ouB2EO1s+WxxkHgV618K/ADyaSdca8VLot+5T2rzCG1W5s2CqUaJSQD/ABCut8AXfiTw9qcNtC0lukx3bZV3A/4VVKyeqDEqbhaLsz3XQdP15ZYob+6ja1jO4Kg5J967MtwDj6GuK8PeMG3i31m0+zN/z1U7gffjpXWWt7aXQ3WtxFMP9lgTXsUuW2jPlsQp83vImON3J5odsIW647Um35txGDRkdK1MLDIH82PeVK84waVvuYGRRwM0mSe9FxgXC4qtqHFrKMZyKnkZV+aRlRR/eOBWRcaxbXNzJY2xMhA+ZwOB+NZykrMqMW3dFNV9KU/KwzzTwmCSKei9zzXIauQ1F5qRFyaUY605RQZtijrU0Yz9KYBnFSquF4pmMnYeBxSgGhV5HpTselMxbuKelGOc07HrxShcN1oSJGD5s5qG6t0niKNnFWWHzdKRwcdOKGhxbT0OQ1uNdNjdTJlQMjIri7q6E7OVIx613viqKO6jaN+TjArhpNN+z71wea4MQj6nL6l4py3Mm6J24Dcmq72qBVO45rQa2KPlhUdySoCquSegri5T2ozVjNYOvQ/SnRb/ALx+Yir0lviLc3AplvHx7VMomvMMjjM2GkPB7Vcit1Py9qhhHzMvT0yK07Lbkbjio5dTOc9Chf3EtoiqsZNaejNcT7F2Fmf07VoXOnxSwhgwLe9bfhrS0gcMMlj1rso0NTzcTi4wpvuaujaSlmNzMWkYDJ9K1kXb9KWJc1KF4FenFWPkq1aVSTbY1Qc4FHenSlkA2ruPtTtua0sYkL89KgljjeN42XKsORVk/SmbahoqMrM47XdHaC2fyQXtj95e6+9cLqtq9qxDfOOxFezyxhlIPKngiub1bw9DNEywd/4TWE6Vz2cFjnHSZ5dCyq4INN1LULi1+aLH+8a0tZ0TULK5bbZSFM9RzWNfxNLFskik49RisHRke5CrTqa3KKavLeXJFwQcdCOKuTWb6pceZboWkxjjmqcGnmRgiW8h3dwK6/wr4cuVuo7orJGqeverhSd7smrWhBN9S/8ADvTriytpFuI2jOejCuyRdoyKVI/3a4XB7ipBGwPtXQ3dnhTnzO7I+c8dc16Lo/8AyDLf/cFeflMD8a9A0j/kGwf7gr0ct+Nnn4x3SOT+NP8AyJr/APXZa8Wr2n40/wDImv8A9dlrxavt8t/hHymYfxT1T4Ef8g/Uf+uwr0TUv+Qfcf8AXNv5V538B/8AkH6j/wBdhXompf8AIPuP+ubfyry8Z/HZ6mE/hxPn/HX605RjvQuc9OM0/AwRWNz2EhUXcCc/SpYWaPvTIhgYqVRzzRcqxajfcuSKsxD5c1XhxsC1YjwpouFi3D0Bq1G2FGKqxMMAdqlDY6UXEyynenJ97pUcZ+XcalBBAI60ySQdP515j8etVutMuvDZsmzIbkggdcYr0Z0XJLy7Qa8w+M1vHHqOh6haq87xzkMXHyDj16VFT4WVCN2dJ4s1qxtfD5utUYJCkasSTj5sV5rrfhfxpfeGU8XeHriSS3nYhbMLk+Xnrn6VY/aFaTUPBthZWjqBcXEYlUHnoele5eDIV03wXpFmvAjtU/E7RXPSXNdGlR20PlG58c6t4Ts/7Gv9JluYJjmBpQQUPpXTaZqniOXTYG0bS01O8mG54lUkIPQ16r8Y/Ctt4t8O/v7VftEMoMJUbeK1PhH4dtPDelJHaIUlZAJGJySaToLm1KVWSW54bqPw28SSQp4i1XS/KuRJua0hUr8vWpB45MenS293pEtpHH+7KO3T3r6hu447y3MMvK4rxb4xeBbK8MUllE4uZZPLAUcYPeieHtsKnVl0ON1Px8P7Ot/7L1AXN0igRRRjIX2Iro/h3easbttP160OnvqD+YJZBjzCey10vwf+Efh/w9bPPf27XN6zBwzH7pqT9p1ns/Deja1bxgS2F0HXaMYAHSnGk0rilUd7M6uDSLOyc3ryZ8hSxZvQCoPhXqv9sadqV+H3x/anRD2wKzJNVbVvhtealH/rHsnOMY520z9nSze1+G+ZslpJi5HpkCtKUrtWCrsd46jyWiz1qosQ2BsksnBz3FXZiFf5efWoiApPHXmunqYlZI9ibouFzkrT5AkmGp5Un5ujU114z09apAAx0pvUHP4UN0wKcMbPcUxET+lRMo79amcKRUUpRIy8h2qO5ouFiGd0hh8xjVKCJ7t/OuM7B9xaUK19PubIgU/LjvVw8AAdBwKL3GIAFHYDsKQt2PfvStg4phHXvTAduO7mpY2PGKjA/GnxnJANJgbFtxAlSrt5qCD/AI9029cVKuRya+aq/GzoWxOOMUFiANozUYYEc1IjfWsxMeD+FLmkPJpw6U0IDS9qTvS4GOtMBFBx8xyaceBmkA4HanU7EsTrzSsyoBuOM9KTgckhR6ml2qxDHBxyKYhxFApT9abI4jXLfhTAcBzTccUkDmWISMpXdUnOKLAIOwpTQMZooEGfXmlGe1MjkDMVKnIPXFPPB9aAE/Gg9Qc4pMg9BQ4yBQO4Hniqxt2TLQvweoIzVk0g9R0pNXGnY4rxxoC6vZvA2nRysRw5HIrnh8L/AAf5EUL6dI02MvIG6GvVzyO9QC1hWTeF5PWsZUIt3OmGLnFcqZ4X4/8AA9zpNl9q0fT5LmOIgg47elUPCU+ueJ/GdhDPY3EFpHjzSV4GPwr6JGNpXg8dDTILeC33eTEibupA5rP6or3R0rM58ji43fczbvw5pbxFAjR8YJU9frmsVvC8mmM0uk3TRt1wnX9a6yXdjgVVEh37elbSjE44VJrd3ObXUvFNqCrqjgd5UJ/lSp4q1aNttxpqye6KRXXIzeWOh+ozUNxHGQWaIE9sCjkl0Y/ax+1E5v8A4Sy8PTSJAfrQmv6vcZMVnHCe29CTXRpa2+wHygDUsKqvSNQO3FNQl3D2kOkTlRp+sapJuvLiVEPbotatro8Gm2zmN2Y4x7VsMSVFQXn/AB7n9aThYiVVtWMpVwuakVc0BeMU4VzIzctBFUdTxTgOtKR+IqRR8tMhyCNTwalWmRtuH0609eOaDKbHgU9UFIORT+lUkZiFcikXrS807tVE3AHmkk5U+tAHNKw445otoJs5PWVcXbHBJqhNa7o/O2B5T/DXS6jaSSOWjGaTTtMSGT7RIS0p9elc0oXZ7FPFqEEcDq1rtlEvQjqvpWFfTKswKqCw7CvSfEGgmZ2uLcE56rXJP4fVJWZkbdn8qwqUOqPZwmOhKN7nPmfzk8k5BNXVtVhiUBtxxU15orhC8O7zAeBirOnW7AqlwuDjmuf2LO+VeNrplJLJmw7KcUwWd3NcqsWQM+ldatjM0WxotkfUN3NLGsdq4ZBnHUkU1R1ON4y+2pe8P6SJFVrr5sAYWujt7aOP/VqBVfRl8y3WUfxdK0QMdK9CnA+XxVeU5u7ERRjIpR0460uaUDn3rdRORsQDo3Q0d8indF6UpXI4q7CIiOKZUu00wqQeazaKRG2cHHSmBBU20ZPpTCKzKUrEMsYdCrAEe4rMn0awmfMlrGfwrXIOaawOM4pI2hVktjHi0bT4HBitVBFWvLUAKq4HpVtlypY8EVHhWGVP5UM19o31Kxjxz1NJg96nwcnI5prg8cVNh8xEw4/Gu70r/kHQf7grhmx+tdzpf/IPg/3BXpZd8bOfFPRHI/Gn/kTW/wCuy14vXtPxp/5E1v8ArqteLV9vlv8ACPl8w/inqnwI/wCQdqH/AF1Feh6l/wAg65/65t/KvNvgbI0V3r+nyYBgutoHfHNem3EYlgkiJwHUrn615eN/js9PCP8AdxPnxScYpyn1rR8T6JeaDeGO4X/R3YiKT1Hv71l7stzWB7UWWo24x0qQfjVdCqj1PaponLAYwPakaFmMsPercXzdRg1VjPA9atQEnuKBliPGyrMahk61Ai5+lW4gNoA7UEscMsNqUqggY6GpEMa4wTmpETLbj0p3IsV2hjCs02So61yPxF0+81LQY5raPLwSZhgAxv57mu2MPnSBW/1feor6NXfy1+7HjAoaurDWh5Z4d0O61zXLKfXtPaGzs33GNmyN2MCvY4oBEoWN/wByBhE9B2qrFp6lnVxtWVM1fs1byRGcfJx+FTCKiVJ3Ibm3W6j8tuAKWzs0tgwTPNXMDFLtGOOKvQzuRqvy+nrVK7sIrq6jkkXPl/drRYUhGOadwQ2CNFXK8Y/lXIfF/TH17wbc2kUW9YwXYn6V2gQOmKr6jC0sK2vl7oZPlkHtSeqsCSueRDVI5fCzaPYSImY1iIU5PoRXpHhXSrXTvD9pb2EjoFiXeGOfmxzWBpngrRrfWJJ4YGRwwdVycZHNdjHC0A863GY3++PQ1FKFmaVZJkeJv4l3HHUU5VyvzAg1O3yrmm5OK3MiLZ/tUNHwalAOcY5pzJ/eppgU9vZqNozyOKluF9KamWxRcCKRF3cdKieFJkKyLlT2q35W9vemzRlBx0FMRUWARxhVAVR0AqOSPnrVlzlMGozgN83NCApHOTSircgj2ZWqxB4OOO9UMTORQOOc0Lyx4paTA2LT5raM9OKkOdxUZJxRYKDaR/7tTqp7V8zV+Nm6ehHGvGWHNTxkEfKcj2oMeVKnuKIYRCgVelRYTY4YzQo689aEXrnH41IF5zTSE2MH0pR9Kcg3jK5x3p+3iqsxcyGAfhSODsOw4PanhW3kY+X1p6jPtTSE5IrzQi4t/JkYgHqVODToo1jjWME4XgZ61NtIbNKQON3GelOwuYaF7nrQ0asMtzUu059qNtFhXGbRjg9sUbV9aUgZ2g/N6U4AfjRYLjQopNuD1p4HWhQD9aLBcQDmmsQBkmh/NE0YQAxn7xpxRee/PFFhXGjGKUdMdqfs6Gl2YH4U7ARMqspHrUduMAqexqVkbb8vXNKsYUnC8mkFyNc7Wyw9qcgOMkgmnBFNIVPmbf4cdaLBcbtU5PSkCqnBJbNSbfl9s1Gzqs4ibJY9D2osO4hQHPb2qH7Mu48c1bK4NG3iiyDmsVVWRD7U5t2RxU7LtUsxxUbb9wxgqe9LlGpDeM5pD1J/SniLb8wJNAB3Y2/jTsF0IOVB6VDcIBC/Xmp9rE+gptyv+jtmpktBXMoD0p+3jJpyKFPvTguTg1xXE2MVTmnSN5cZbqQOnrT+OlBVWHNBm5Fa2ulkTMgEZJ6VcQqw61EbeBjuaPkVMiJ6U0Q2iQdKOtAwKcMZrWJDAdRSkc8dKNtIVx901YlYU9OaCOAKbs+Xg5NHAHvRYegjJzikCkdRTwy5HJzTsfKfWpcAuMwB3I9KqyWcEkhLxjmrgHy5brRtzjFS4DjNx2ZmPo9mX37D9KVdJsVbf5AY+9aK9aU4zxS9mW68+5nalZ+bEDFwy9B7VkfYC5KGMnJ59q6f2FIF9hUulqaU8TKKsRWcKw26RrwFGKsBeKQYBOenanLnvW0YnPJ3bY3gsPanEBuaQ+lI2fWqsSL2pFx60Dkc9aQdx0osMcR8tRkY571Io4pCM5qWBGR3prDPSpCOKbjBrJopMjxgmmEnPNSkc0wrkHNZsaYwgnORnPaoxGBwo2j0qak6cUjSLIGjI70xlymRVluQRUI25x3pNmiZAYxwcc122mf8eEP+4K5S3tZbmURwjJHUmuwtoxDAkec7RivUy6Du5W0MK8rpHGfGn/kTW/66rXima9g+PFy0Pg+ONMF5bpFA9RXGf8IjJ/zzavtcu0panzmYa1Tf1Ty/AXxCGo7m+wau2JWb7qyE/wD669TikSWNZI2Do4BUjoRWX4p8P6d4i01rHUYRIvVD3VuxFeeaZqXivwHK9prcEuoaShzHPGMlE7A15zSxEVZ+8vxO/WjJ3+Fnpuq6ZZapb+RewLKnUZHIPtWGPAXh3/n3l/7+mmad8RPCN8gMWrRBsZKsCCKtjxr4Z/6CsP61z+xqLTlOhYiNtJEI8CeHwf8AUS/9/DSjwPoCtkQSf99mpv8AhNfDP/QWg/Wk/wCE18Mf9BaH9aPZVOxX1lfzB/whmh/88ZP++zSr4P0VTkQyf99mk/4Tbwx/0Fof1o/4TXwz/wBBaH9aPY1P5Q+sr+YmHhbSB/yyf/vs04eGdKHSN/8Avs1X/wCE18Mf9BaH9aP+E18Mf9BaH9aPY1P5WH1lfzFpfDmmL0ib/vo1J/YWn4/1bf8AfRqj/wAJr4Z/6C0P60f8Jr4Z/wCgtDR7Gp/KH1lfzF5dD09f+WbY/wB6mHw/ppJPlvluvzGqn/Ca+GP+gtD+tH/Ca+GP+gtD+tHsqn8rD6wv5jR/siyyp2H5RgfNQukWSsWVGBPXms7/AITXwx/0Fof1o/4TXwx/0Fof1o9lU7MPrC/mNP8Asmz/ALjfnR/ZNp/dP51mf8Jr4Y/6C0P60f8ACa+Gf+gtD+tHsqnZh9YX8xp/2Va/3W/Og6VaY+4fzrM/4TXwz/0FoaP+E18Mf9BaD9aPZVP5Q+sL+Y1F0y1Xoh/Oniwt8fdP51kf8Jr4Z/6C0P60f8Jp4Z/6C0P60eyqfyi+sL+Yv/2HY+f53lsG/wB6pI9LtI1ZVVsHrzWZ/wAJr4Y/6C0P60f8Jr4Y/wCgtB+tHsqnZj+sL+Y0/wCybPGNhx9aT+yLP/nm351m/wDCa+GP+gtD+tH/AAmvhj/oLQ/rR7Kp2YfWF/Maf9lWef8AVnP1obS7Q9UP51mf8Jr4Y/6C0H60f8Jr4Y/6C0H60/ZVezD6wv5jQbRrFuqN/wB9Ui6JYjojf99VQ/4TXwx/0FoP1o/4TXwx/wBBaD9aXsqvZi+sL+Y0Ro9kOiEf8CobR7Flw0Z/76rO/wCE18Mf9BaD9aP+E18Mf9BaH9aPZ1ezD6xH+YunQNOI/wBU3/fRpB4f03vG5+rGqn/CbeGP+gtB+tJ/wm3hj/oLQ/rT9nV7MPbx/mLZ8Paaf+WTf99Gk/4R3TcY8p/++jVX/hNfDH/QWh/Wj/hNfDH/AEFoP1o9nV7MPrEf5i1/wjml/wDPJ/8Avo0n/CN6Z/zzb/vo1W/4TXwx/wBBaH9aP+E18Mf9BaH9aPZ1ezH9YX8xpR6RZxoEVWAH+1TxptsP4W/Osr/hNfDH/QWh/Wj/AITbwx/0FoP1rJ4Rt35Q+sr+Y1hp1sP4T+dH9n2390/nWT/wmvhj/oLQfrR/wm3hj/oLQfrS+qP+QPrC/mNGfSLSbG4OMf3WIqSPTrZBgBvzrK/4Tbwz/wBBaH9aP+E18Mf9BaD9aPqb/kD6yv5jX+w24/hI/Gl+w2/ofzrH/wCE28Mf9BaH9aX/AITbwx/0FoP1p/VH/IH1hfzGv9ig9D+dL9ig9D+dY/8Awm3hj/oLQfrSf8Jr4Y/6C0H60fVH/IL6wv5jZ+xQ+h/OkNjAcZXOOmTWP/wm3hj/AKC0H60v/CbeGP8AoLQfrR9Uf8ofWI/zGx9kh/un86PskPofzrH/AOE28M/9BaD9aT/hNvDH/QWg/Wj6o/5Q9vH+Y1/sFv5vm7TuxjrTjZwYxtP51jf8Jr4Z/wCgtD+tH/Ca+GP+gtD+tH1R/wAoe3j/ADGyLODGMfrR9jg/u1j/APCbeGP+gtB+tJ/wm3hj/oLQfrR9Uf8AKHt4/wAxtfY4f7p/Ok+xwj+E/nWP/wAJt4Y/6C0H60f8Jt4Y/wCgtB+tH1R/yh7eP8xs/ZIv7p/OkazhIxg/nWP/AMJt4Y/6C0H60n/Ca+GP+gtB+tH1R/yh7eP8xr/YYNwb5hj/AGqf9kh/un86xf8AhNfDH/QWg/Wj/hNfDH/QWh/Wj6rL+UPbx/mNoWcP90/nR9khxjafzrF/4TXwx/0FoP1o/wCE28Mf9BaD9aPqj/lD28f5jZNnARjacfWgWVvn7uT6k1jf8Jt4Y/6C0H60f8Jt4Y/6C0P60fVX/KHt4/zGybOAn7p/OgWcAPQ/nWP/AMJt4Y/6C0H60n/Ca+GP+gtB+tP6rL+UPbx/mNlrOFhhlz+NNNjbnjacD3rI/wCE18Mf9BaH9aP+E18Mf9BaD9aPqsv5Q9vH+Y2PscP90/nS/Y4fQ/nWN/wmvhn/AKC0NH/Ca+Gf+gtD+tL6q/5Q+sR/mNkWcH939aa9hbupVlOD71kf8Jt4Y/6C0H60f8Jr4Y/6C0H60fVX/IHt4/zGl/ZFlx8jf99Uf2Taf3G/76rN/wCE28Mf9BaH9aX/AITbwz/0FoP1qPqP9wPbx/mNL+ybP+43/fVH9lWY/hb86zf+E28Mf9BaD9aT/hNvDH/QWg/Wn9R/uC9tHuan9l2n91vzoXTLUfwn86y/+E18Mf8AQWh/Wj/hNfDH/QWg/Wj6l/cD20e5qnTbX+6fzoGm2o/hP51lf8Jr4Y/6C0H60f8ACa+GP+gtB+tP6n/cD20O5rf2fbf3W/Ok/s61/un86yv+E18Mf9BaD9aP+E18Mf8AQWg/Wj6n/cD20O5rf2bbejfnSf2Za5+6fzrL/wCE28Mf9BaD9aP+E28Mf9BaD9aPqb/kD20O5qf2ba/3T+dL/Z1t/db86yf+E18MZ/5C0P60f8Jr4Z/6C0P60fU3/IHtodzW/s62/ut+dH9n2390/nWT/wAJr4Y/6C0P60f8Jt4Y/wCgtB+tH1P+4HtodzW/s+2/un86P7Otv7p/Osr/AITbwx/0FoP1pP8AhNfDH/QWg/Wj6n/cD20O5q/2da/3T+dKNOtv7rfnWT/wmvhj/oLQfrR/wm3hj/oLQfrR9T/uB7aHc1jptqf4T+dH9nW391vzrJ/4TXwz/wBBaH9aP+E28M/9BaH9aPqb/kD20O5r/wBn2391vzpP7Ptv7p/Osn/hNvDH/QWh/Wl/4Tbwx/0FoP1o+qP+QPbQ7mr/AGdbf3W/Og6dan+E/nWT/wAJt4Y/6C0H60f8Jr4Y/wCgrB+tH1N/yB7aHc1v7Ptv7p/Ol/s+2/ut+dZP/CbeGP8AoLQfrR/wm3hj/oLQfrR9T/uB7aHc1Tp1r/db86T+zbXP3W/Osr/hNfDH/QWh/Wl/4Tbwx/0FoP1pfUv7ge2j3NT+zLX+6fzpP7LtduNrfnWZ/wAJt4Y/6C0H60n/AAm3hj/oLQ/rR9R/uB7aPc010m0H8LH6mg6VaH+FvzrM/wCE18Mf9BaH9aP+E28Mf9BaD9aX1FfyD9vHuaX9kWf91vzpP7Hss58s5+tZ/wDwm3hn/oLQfrSf8Jr4Y/6C0P60fUV/IHt4/wAxtWtrBbDESBc9T3qbpnNcxe+PvCdpHvm1aEA9OvNcjrHijxF4wU2Hg+3kgtpDta8kGAB3xXRSwktrWRnPERWzuxviCePx548i0CFibDTWMk8kfILDGB/OvSP7Nt/7tZngfwrY+GdP2wxg3coBuZicmRu5ro60q1teWm9ERToprmqLVidhVfUYoprSSOaNJEKnKuoIP50UVhT+NGtX4GeEeN7O0t79/ItYIv8AcjC9/aueCJg/KvX0oor6hHgMXYn9xfypNif3F/KiimNBsT+4v5UbE/uL+VFFMA2J/cX8qNif3F/KiigA2J/cX8qNif3F/KiigA2J/cX8qNif3F/KiigA2J/cX8qNif3F/KiigA2J/cX8qNif3F/KiigA2J/cX8qNif3F/KiigAKJ/dX8qAif3V/KiikAbE/uL+VGxP7i/lRRTANif3F/KjYn9xfyoooANif3F/KjYn9xfyoooANif3F/KjYn9xfyoooANif3F/KjYn9xfyoooANif3F/KjYn9xfyoooANif3F/KjYn9xfyoooANif3F/KjYn9xfyoopAGxP7i/lRsT+4v5UUUwDYn9xfyo2J/cX8qKKADYn9xfyo2J/cX8qKKADYn9xfyo2J/cX8qKKADYn9xfyo2J/cX8qKKADYn9xfyo2J/cX8qKKADYn9xfyo2J/cX8qKKADYn9xfyo2J/cX8qKKQBsT+4v5UbE/uL+VFFMA2J/cX8qNif3F/KiigA2J/cX8qNif3F/KiigA2J/cX8qNif3F/KiigA2J/cX8qNif3F/KiigA2J/cX8qNif3F/KiigA2J/cX8qNif3F/KiigA2J/cX8qNif3F/KiigA2J/cX8qNif3F/KiigA2J/cX8qNif3F/KiigA2J/cX8qNif3F/KiikAbE/uL+VGxP7i/lRRTANif3F/KjYn9xfyoooANif3F/KjYn9xfyoooANif3F/KjYn9xfyoooANif3F/KjYn9xfyoooANif3F/KjYn9xfyoooANif3F/KjYn9xfyoooANif3F/KjYn9xfyoopAGxP7i/lRsT+4v5UUUwDYn9xfyo2J/cX8qKKADYn9xfyo2J/cX8qKKADYn9xfyo2J/cX8qKKADYn9xfyo2J/cX8qKKADYn9xfyo2J/cX8qKKADYn9xfyo2J/cX8qKKADYn9xfyo2J/cX8qKKQBsT+4v5UFEwfkX8qKKGI1PCttb3Gpqs9vFKPR0Dfzr3vQLeC30+NLeCKFdo+VECj9KKK87Mf4aOvB/wAQ0R0paKK8U9fqf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2" descr="public li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3607410"/>
            <a:ext cx="8305395" cy="236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0060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5AE5D34-CC59-467A-BB7A-5D77D4AF67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Itching</a:t>
            </a:r>
          </a:p>
          <a:p>
            <a:r>
              <a:rPr lang="en-US" dirty="0"/>
              <a:t>Blue or grey spots on skin</a:t>
            </a:r>
          </a:p>
          <a:p>
            <a:r>
              <a:rPr lang="en-US" dirty="0"/>
              <a:t>Insects or eggs in pubic hair</a:t>
            </a:r>
          </a:p>
          <a:p>
            <a:r>
              <a:rPr lang="en-US" dirty="0"/>
              <a:t>Tiny blood spots on underwear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7F427FA5-B85F-4918-857C-0141AFA203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Pubic Lice Symptoms</a:t>
            </a:r>
          </a:p>
        </p:txBody>
      </p:sp>
    </p:spTree>
    <p:extLst>
      <p:ext uri="{BB962C8B-B14F-4D97-AF65-F5344CB8AC3E}">
        <p14:creationId xmlns:p14="http://schemas.microsoft.com/office/powerpoint/2010/main" val="10897807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3C32892-BD8E-4591-B8E2-09087D3560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17574" y="2018494"/>
            <a:ext cx="3246992" cy="4164070"/>
          </a:xfrm>
        </p:spPr>
        <p:txBody>
          <a:bodyPr/>
          <a:lstStyle/>
          <a:p>
            <a:r>
              <a:rPr lang="en-US" dirty="0"/>
              <a:t>Treatable with a topical solution that kills the lice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C9467DB4-C77F-4BA0-A8AC-CCA5A73315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Pubic Lice Treatment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0F9CE2D-5327-4FDA-A8DC-6A13E2F7F0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145" r="-2"/>
          <a:stretch/>
        </p:blipFill>
        <p:spPr>
          <a:xfrm>
            <a:off x="490452" y="2176273"/>
            <a:ext cx="4670127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968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52B86D9-4AF3-4A1B-A924-9112450775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Not all STIs can be cured, but treatment is available to help manage most symptoms.</a:t>
            </a:r>
          </a:p>
          <a:p>
            <a:r>
              <a:rPr lang="en-US" dirty="0"/>
              <a:t>A person can have more than one STI.</a:t>
            </a:r>
          </a:p>
          <a:p>
            <a:r>
              <a:rPr lang="en-US" dirty="0"/>
              <a:t>The most common symptom for STIs is no symptom at all. A person may not know they are infected.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83CEA746-15E1-4F27-871A-AF94E565CC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Things to Remember</a:t>
            </a:r>
          </a:p>
        </p:txBody>
      </p:sp>
    </p:spTree>
    <p:extLst>
      <p:ext uri="{BB962C8B-B14F-4D97-AF65-F5344CB8AC3E}">
        <p14:creationId xmlns:p14="http://schemas.microsoft.com/office/powerpoint/2010/main" val="35278063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4432616-02FC-4C99-9870-C468F16E97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Transmission risks may be reduced by:</a:t>
            </a:r>
          </a:p>
          <a:p>
            <a:pPr lvl="1"/>
            <a:r>
              <a:rPr lang="en-US" dirty="0"/>
              <a:t>Not having sex</a:t>
            </a:r>
          </a:p>
          <a:p>
            <a:pPr lvl="1"/>
            <a:r>
              <a:rPr lang="en-US" dirty="0"/>
              <a:t>Getting vaccinated</a:t>
            </a:r>
          </a:p>
          <a:p>
            <a:pPr lvl="1"/>
            <a:r>
              <a:rPr lang="en-US" dirty="0"/>
              <a:t>Using latex, polyurethane, polyisoprene, or nitrile condoms correctly and consistently</a:t>
            </a:r>
          </a:p>
          <a:p>
            <a:pPr lvl="1"/>
            <a:r>
              <a:rPr lang="en-US" dirty="0"/>
              <a:t>Using </a:t>
            </a:r>
            <a:r>
              <a:rPr lang="en-US" dirty="0" err="1" smtClean="0"/>
              <a:t>PrEP</a:t>
            </a:r>
            <a:r>
              <a:rPr lang="en-US" dirty="0" smtClean="0"/>
              <a:t> / PEP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0945BCB2-8005-41C5-A490-8EA0FF7C9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Things to Remember</a:t>
            </a:r>
          </a:p>
        </p:txBody>
      </p:sp>
    </p:spTree>
    <p:extLst>
      <p:ext uri="{BB962C8B-B14F-4D97-AF65-F5344CB8AC3E}">
        <p14:creationId xmlns:p14="http://schemas.microsoft.com/office/powerpoint/2010/main" val="4723187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CA67BB5-262C-4E3D-8867-4FFBF2E7DF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Daily PrEP</a:t>
            </a:r>
            <a:endParaRPr lang="en-US"/>
          </a:p>
        </p:txBody>
      </p:sp>
      <p:pic>
        <p:nvPicPr>
          <p:cNvPr id="4" name="Picture 4">
            <a:hlinkClick r:id="" action="ppaction://media"/>
            <a:extLst>
              <a:ext uri="{FF2B5EF4-FFF2-40B4-BE49-F238E27FC236}">
                <a16:creationId xmlns:a16="http://schemas.microsoft.com/office/drawing/2014/main" xmlns="" id="{12704F34-6BF9-4014-A828-DB16C0EC273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54811" y="1913088"/>
            <a:ext cx="7634377" cy="42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2835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CA67BB5-262C-4E3D-8867-4FFBF2E7DF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Emergency PEP</a:t>
            </a:r>
            <a:endParaRPr lang="en-US"/>
          </a:p>
        </p:txBody>
      </p:sp>
      <p:pic>
        <p:nvPicPr>
          <p:cNvPr id="2" name="Picture 4">
            <a:hlinkClick r:id="" action="ppaction://media"/>
            <a:extLst>
              <a:ext uri="{FF2B5EF4-FFF2-40B4-BE49-F238E27FC236}">
                <a16:creationId xmlns:a16="http://schemas.microsoft.com/office/drawing/2014/main" xmlns="" id="{30790FE9-91AA-4A15-90EF-E5D5CE3B261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40434" y="1927465"/>
            <a:ext cx="7663132" cy="431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2399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0C94C9C5-BBCB-41E8-8A26-01304258DA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STI Checks and Testing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5E6BB1E-7C6F-42A0-9CCB-DCBCC856C2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r>
              <a:rPr lang="en-US"/>
              <a:t>Checks and testing are very important for early detection and treatment.</a:t>
            </a:r>
          </a:p>
          <a:p>
            <a:r>
              <a:rPr lang="en-US"/>
              <a:t>Untreated STIs can cause serious and permanent health problems. </a:t>
            </a:r>
          </a:p>
          <a:p>
            <a:pPr lvl="1"/>
            <a:r>
              <a:rPr lang="en-US"/>
              <a:t>When STIs are discovered and treated early, these complications are much less likely.</a:t>
            </a:r>
          </a:p>
          <a:p>
            <a:r>
              <a:rPr lang="en-US"/>
              <a:t>If a person receives a positive test result, it is very important for their partner(s) to be tested, too.</a:t>
            </a:r>
            <a:endParaRPr lang="en-US">
              <a:cs typeface="Arial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059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7D89FE94-FD7F-4F97-87F1-8CE05F3A66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STI Checks and Testing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0686F-AD1F-43D1-B53C-654E3D7A35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Types of tests:</a:t>
            </a:r>
          </a:p>
          <a:p>
            <a:pPr lvl="1"/>
            <a:r>
              <a:rPr lang="en-US" dirty="0"/>
              <a:t>Urine</a:t>
            </a:r>
          </a:p>
          <a:p>
            <a:pPr lvl="1"/>
            <a:r>
              <a:rPr lang="en-US" dirty="0"/>
              <a:t>Blood</a:t>
            </a:r>
          </a:p>
          <a:p>
            <a:pPr lvl="1"/>
            <a:r>
              <a:rPr lang="en-US" dirty="0"/>
              <a:t>Swab (oral, rectal, vaginal)</a:t>
            </a:r>
          </a:p>
          <a:p>
            <a:pPr lvl="1"/>
            <a:r>
              <a:rPr lang="en-US" dirty="0"/>
              <a:t>Genital exam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8A2BAF1-54AD-4981-BE53-9A6F9ABF8C8A}"/>
              </a:ext>
            </a:extLst>
          </p:cNvPr>
          <p:cNvSpPr txBox="1"/>
          <p:nvPr/>
        </p:nvSpPr>
        <p:spPr>
          <a:xfrm>
            <a:off x="501470" y="4704202"/>
            <a:ext cx="81630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  <a:ea typeface="Arial" charset="0"/>
                <a:cs typeface="Arial" charset="0"/>
              </a:rPr>
              <a:t>People </a:t>
            </a:r>
            <a:r>
              <a:rPr lang="en-US" sz="2400" b="1" dirty="0">
                <a:latin typeface="+mj-lt"/>
                <a:ea typeface="Arial" charset="0"/>
                <a:cs typeface="Arial" charset="0"/>
              </a:rPr>
              <a:t>should ask to be tested for STIs because it may not be done automatically when having a medical exam.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903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C64C9A4-0F89-4D86-AC77-A79A45C8B1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Can be spread through vaginal, oral, and anal sex</a:t>
            </a:r>
          </a:p>
          <a:p>
            <a:r>
              <a:rPr lang="en-US" dirty="0"/>
              <a:t>Can cause infections in anyone, including fetuses or newborns</a:t>
            </a:r>
          </a:p>
          <a:p>
            <a:r>
              <a:rPr lang="en-US" dirty="0"/>
              <a:t>Can be passed to partners during sexual activity, and to </a:t>
            </a:r>
            <a:br>
              <a:rPr lang="en-US" dirty="0"/>
            </a:br>
            <a:r>
              <a:rPr lang="en-US" dirty="0"/>
              <a:t>a fetus during pregnancy and birth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F004D1BA-E825-4DA8-91F2-84C9B9DAAB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STIs Caused By Bacteria</a:t>
            </a:r>
          </a:p>
        </p:txBody>
      </p:sp>
    </p:spTree>
    <p:extLst>
      <p:ext uri="{BB962C8B-B14F-4D97-AF65-F5344CB8AC3E}">
        <p14:creationId xmlns:p14="http://schemas.microsoft.com/office/powerpoint/2010/main" val="8227875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9860FF1-6E58-4E1A-A8B4-38AD6ADFA9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200" dirty="0"/>
              <a:t>For more information about STIs and HIV, and to find a testing site, visit:</a:t>
            </a:r>
          </a:p>
          <a:p>
            <a:pPr marL="0" indent="0" algn="ctr">
              <a:buNone/>
            </a:pPr>
            <a:r>
              <a:rPr lang="en-US" sz="4400" dirty="0">
                <a:hlinkClick r:id="rId3"/>
              </a:rPr>
              <a:t>https://gettested.cdc.gov</a:t>
            </a:r>
            <a:endParaRPr lang="en-US" sz="4400" dirty="0"/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55255CF5-8760-4AE3-81A8-6ACB3BD129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For more information…</a:t>
            </a:r>
          </a:p>
        </p:txBody>
      </p:sp>
    </p:spTree>
    <p:extLst>
      <p:ext uri="{BB962C8B-B14F-4D97-AF65-F5344CB8AC3E}">
        <p14:creationId xmlns:p14="http://schemas.microsoft.com/office/powerpoint/2010/main" val="53643918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BC3CE67-8DD9-4D33-A4B8-5B3121A7C5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126445ED-135B-4335-8810-7AD1A6CBB0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B52E88E-C93F-4013-AC6B-6471D588C9F9}"/>
              </a:ext>
            </a:extLst>
          </p:cNvPr>
          <p:cNvSpPr txBox="1"/>
          <p:nvPr/>
        </p:nvSpPr>
        <p:spPr>
          <a:xfrm>
            <a:off x="1795366" y="3132193"/>
            <a:ext cx="55532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Intentionally blank. Template.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30950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A9C6927F-8A54-4014-B399-DCE747F00B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F2F02902-14F1-4971-B66C-9B6459C63B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1BC0638-D544-4E17-A4BB-FC2D7B0E5C2E}"/>
              </a:ext>
            </a:extLst>
          </p:cNvPr>
          <p:cNvSpPr txBox="1"/>
          <p:nvPr/>
        </p:nvSpPr>
        <p:spPr>
          <a:xfrm>
            <a:off x="1795366" y="3132193"/>
            <a:ext cx="55532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Intentionally blank. Template.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3469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9FF42BC7-DC2D-40B4-A771-CA8BF7A676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39F79CC7-B120-42DE-AD39-7A636FC476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2EB4397-3731-4CA3-9AF1-68C45940F934}"/>
              </a:ext>
            </a:extLst>
          </p:cNvPr>
          <p:cNvSpPr txBox="1"/>
          <p:nvPr/>
        </p:nvSpPr>
        <p:spPr>
          <a:xfrm>
            <a:off x="1795366" y="3132193"/>
            <a:ext cx="55532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Intentionally blank. Template.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526661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451266BE-05D9-4C59-B81F-4551A5FBCD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4EF44B2B-7672-400E-BC44-0CF74E2FDE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9B1E373-95E8-4BFB-94C3-50D03938252F}"/>
              </a:ext>
            </a:extLst>
          </p:cNvPr>
          <p:cNvSpPr txBox="1"/>
          <p:nvPr/>
        </p:nvSpPr>
        <p:spPr>
          <a:xfrm>
            <a:off x="1795366" y="3132193"/>
            <a:ext cx="55532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Intentionally blank. Template.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0766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A017E44B-DE60-4666-80B3-DC4CB60D6A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9AA30221-5EAC-4257-BCAF-5619DCB8B0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FCC0B6C-BFD2-487E-A1BC-D9AD0BF035A1}"/>
              </a:ext>
            </a:extLst>
          </p:cNvPr>
          <p:cNvSpPr txBox="1"/>
          <p:nvPr/>
        </p:nvSpPr>
        <p:spPr>
          <a:xfrm>
            <a:off x="1795366" y="3132193"/>
            <a:ext cx="55532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Intentionally blank. Template.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45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9013A8E-454C-48F9-BD19-9646F3B7B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2990167" cy="4164070"/>
          </a:xfrm>
        </p:spPr>
        <p:txBody>
          <a:bodyPr/>
          <a:lstStyle/>
          <a:p>
            <a:r>
              <a:rPr lang="en-US" dirty="0"/>
              <a:t>The most common bacterial STI</a:t>
            </a:r>
          </a:p>
          <a:p>
            <a:r>
              <a:rPr lang="en-US" dirty="0"/>
              <a:t>The most common STI reported </a:t>
            </a:r>
            <a:br>
              <a:rPr lang="en-US" dirty="0"/>
            </a:br>
            <a:r>
              <a:rPr lang="en-US" dirty="0"/>
              <a:t>among teens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07740121-64F6-4000-A888-F9CB06A0C8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Chlamydia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00B7142-2338-4AFE-B5A3-8303156FE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0663" y="2099763"/>
            <a:ext cx="4801546" cy="320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45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7E50276-36CC-4882-8F41-0AB8DEB2E1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1 in 4 have </a:t>
            </a:r>
            <a:r>
              <a:rPr lang="en-US" b="1" dirty="0"/>
              <a:t>NO</a:t>
            </a:r>
            <a:r>
              <a:rPr lang="en-US" dirty="0"/>
              <a:t> symptoms</a:t>
            </a:r>
          </a:p>
          <a:p>
            <a:r>
              <a:rPr lang="en-US" dirty="0"/>
              <a:t>Discharge from penis</a:t>
            </a:r>
          </a:p>
          <a:p>
            <a:r>
              <a:rPr lang="en-US" dirty="0"/>
              <a:t>Urethra itches</a:t>
            </a:r>
          </a:p>
          <a:p>
            <a:r>
              <a:rPr lang="en-US" dirty="0"/>
              <a:t>Pain with urination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5934CA4-0212-43E1-B6B9-9CD9F78D44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Most have </a:t>
            </a:r>
            <a:r>
              <a:rPr lang="en-US" b="1" dirty="0"/>
              <a:t>NO</a:t>
            </a:r>
            <a:r>
              <a:rPr lang="en-US" dirty="0"/>
              <a:t> symptoms</a:t>
            </a:r>
          </a:p>
          <a:p>
            <a:r>
              <a:rPr lang="en-US" dirty="0"/>
              <a:t>Abnormal vaginal discharge</a:t>
            </a:r>
          </a:p>
          <a:p>
            <a:r>
              <a:rPr lang="en-US" dirty="0"/>
              <a:t>Irregular vaginal bleeding</a:t>
            </a:r>
          </a:p>
          <a:p>
            <a:r>
              <a:rPr lang="en-US" dirty="0"/>
              <a:t>Painful sexual intercourse</a:t>
            </a:r>
          </a:p>
          <a:p>
            <a:r>
              <a:rPr lang="en-US" dirty="0"/>
              <a:t>Pain with urination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2BAF9F7-456F-493E-8E06-81D2519DC1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who have a Penis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FB8DACFF-70EE-445B-A1F1-B323BB1D5C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1321" y="1883004"/>
            <a:ext cx="4077543" cy="409575"/>
          </a:xfrm>
        </p:spPr>
        <p:txBody>
          <a:bodyPr/>
          <a:lstStyle/>
          <a:p>
            <a:r>
              <a:rPr lang="en-US" dirty="0"/>
              <a:t>People who have a Uterus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1AA55A1A-B4DC-4359-A137-6B2C53D63B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Symptoms of Chlamydia</a:t>
            </a:r>
          </a:p>
        </p:txBody>
      </p:sp>
    </p:spTree>
    <p:extLst>
      <p:ext uri="{BB962C8B-B14F-4D97-AF65-F5344CB8AC3E}">
        <p14:creationId xmlns:p14="http://schemas.microsoft.com/office/powerpoint/2010/main" val="375063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47A2C1A-5E8B-4791-B624-884AC1DBD1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Acute and painful inflammation of testicle</a:t>
            </a:r>
          </a:p>
          <a:p>
            <a:r>
              <a:rPr lang="en-US" dirty="0"/>
              <a:t>Sterility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4F7D152-7E64-41E6-BE4E-DD33BD371B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Pelvic Inflammatory Disease (PID)</a:t>
            </a:r>
          </a:p>
          <a:p>
            <a:r>
              <a:rPr lang="en-US" dirty="0"/>
              <a:t>Infertility</a:t>
            </a:r>
          </a:p>
          <a:p>
            <a:r>
              <a:rPr lang="en-US" dirty="0"/>
              <a:t>Infection in newborn baby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6B4664F-1552-4268-93F5-F39DAA4CC8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who have a Penis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776A80C3-6F43-467E-A5E2-30DB940445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1322" y="1883004"/>
            <a:ext cx="4362678" cy="409575"/>
          </a:xfrm>
        </p:spPr>
        <p:txBody>
          <a:bodyPr/>
          <a:lstStyle/>
          <a:p>
            <a:r>
              <a:rPr lang="en-US" dirty="0"/>
              <a:t>People who have a Uterus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CCA20860-6687-4444-A8DF-1A6187068A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Complications of Chlamydia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="" xmlns:a16="http://schemas.microsoft.com/office/drawing/2014/main" id="{95394C8B-DF2E-4023-BDCC-C53B2CED3A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22325"/>
            <a:ext cx="0" cy="0"/>
          </a:xfrm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044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AA4F7CB-09BE-4C11-B04C-3DE2A3DC78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Abstinence</a:t>
            </a:r>
          </a:p>
          <a:p>
            <a:r>
              <a:rPr lang="en-US" dirty="0"/>
              <a:t>Condoms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CE973E6-B03E-4E06-9CD8-297BF9C853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Antibiotics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7CD62CA-B891-4899-B3FC-3EFA9A5A59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Prevention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377C8AA2-58BF-4C6D-8126-94860936FB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5FF6B482-0B28-4686-8588-F1158B0070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Arial" charset="0"/>
                <a:cs typeface="Arial" charset="0"/>
              </a:rPr>
              <a:t>Chlamydia</a:t>
            </a:r>
            <a:endParaRPr lang="en-US" dirty="0"/>
          </a:p>
        </p:txBody>
      </p:sp>
      <p:sp>
        <p:nvSpPr>
          <p:cNvPr id="2" name="Title 1" hidden="1">
            <a:extLst>
              <a:ext uri="{FF2B5EF4-FFF2-40B4-BE49-F238E27FC236}">
                <a16:creationId xmlns="" xmlns:a16="http://schemas.microsoft.com/office/drawing/2014/main" id="{FDE7F808-00F1-455B-B6D6-CD9767D1383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22325"/>
            <a:ext cx="0" cy="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Chlamydia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51D2620-D348-4C9C-A0D3-6130EA591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950" y="3540889"/>
            <a:ext cx="3657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175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50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3502</TotalTime>
  <Words>1473</Words>
  <Application>Microsoft Office PowerPoint</Application>
  <PresentationFormat>On-screen Show (4:3)</PresentationFormat>
  <Paragraphs>338</Paragraphs>
  <Slides>55</Slides>
  <Notes>49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1" baseType="lpstr">
      <vt:lpstr>Arial</vt:lpstr>
      <vt:lpstr>Calibri</vt:lpstr>
      <vt:lpstr>Courier New</vt:lpstr>
      <vt:lpstr>Roboto</vt:lpstr>
      <vt:lpstr>Wingdings</vt:lpstr>
      <vt:lpstr>Office Theme</vt:lpstr>
      <vt:lpstr>Sexually Transmitted Infections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Chlamydia</vt:lpstr>
      <vt:lpstr>PowerPoint Presentation</vt:lpstr>
      <vt:lpstr>Symptoms of Gonorrhea</vt:lpstr>
      <vt:lpstr>PowerPoint Presentation</vt:lpstr>
      <vt:lpstr>Gonorrhea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HPV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Trichomoniasis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Sexually Transmitted Diseases &amp; Infections</dc:title>
  <dc:creator>Jason Spitzer</dc:creator>
  <cp:lastModifiedBy>Valerie Sedivy</cp:lastModifiedBy>
  <cp:revision>222</cp:revision>
  <cp:lastPrinted>2016-10-12T17:27:42Z</cp:lastPrinted>
  <dcterms:created xsi:type="dcterms:W3CDTF">2015-10-14T16:10:53Z</dcterms:created>
  <dcterms:modified xsi:type="dcterms:W3CDTF">2021-01-26T21:40:07Z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492BB249-0BAC-4112-AA45-A2A2D358F903</vt:lpwstr>
  </property>
  <property fmtid="{D5CDD505-2E9C-101B-9397-08002B2CF9AE}" pid="3" name="ArticulatePath">
    <vt:lpwstr>PTC-Session 5- STI 2016_text only_unlocked_dc</vt:lpwstr>
  </property>
</Properties>
</file>