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tags/tag5.xml" ContentType="application/vnd.openxmlformats-officedocument.presentationml.tags+xml"/>
  <Override PartName="/ppt/notesSlides/notesSlide47.xml" ContentType="application/vnd.openxmlformats-officedocument.presentationml.notesSlide+xml"/>
  <Override PartName="/ppt/tags/tag6.xml" ContentType="application/vnd.openxmlformats-officedocument.presentationml.tags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2" r:id="rId1"/>
  </p:sldMasterIdLst>
  <p:notesMasterIdLst>
    <p:notesMasterId r:id="rId64"/>
  </p:notesMasterIdLst>
  <p:handoutMasterIdLst>
    <p:handoutMasterId r:id="rId65"/>
  </p:handoutMasterIdLst>
  <p:sldIdLst>
    <p:sldId id="256" r:id="rId2"/>
    <p:sldId id="392" r:id="rId3"/>
    <p:sldId id="394" r:id="rId4"/>
    <p:sldId id="395" r:id="rId5"/>
    <p:sldId id="396" r:id="rId6"/>
    <p:sldId id="393" r:id="rId7"/>
    <p:sldId id="340" r:id="rId8"/>
    <p:sldId id="341" r:id="rId9"/>
    <p:sldId id="441" r:id="rId10"/>
    <p:sldId id="440" r:id="rId11"/>
    <p:sldId id="439" r:id="rId12"/>
    <p:sldId id="438" r:id="rId13"/>
    <p:sldId id="437" r:id="rId14"/>
    <p:sldId id="436" r:id="rId15"/>
    <p:sldId id="435" r:id="rId16"/>
    <p:sldId id="434" r:id="rId17"/>
    <p:sldId id="433" r:id="rId18"/>
    <p:sldId id="432" r:id="rId19"/>
    <p:sldId id="431" r:id="rId20"/>
    <p:sldId id="430" r:id="rId21"/>
    <p:sldId id="429" r:id="rId22"/>
    <p:sldId id="428" r:id="rId23"/>
    <p:sldId id="427" r:id="rId24"/>
    <p:sldId id="426" r:id="rId25"/>
    <p:sldId id="425" r:id="rId26"/>
    <p:sldId id="424" r:id="rId27"/>
    <p:sldId id="423" r:id="rId28"/>
    <p:sldId id="422" r:id="rId29"/>
    <p:sldId id="421" r:id="rId30"/>
    <p:sldId id="420" r:id="rId31"/>
    <p:sldId id="419" r:id="rId32"/>
    <p:sldId id="418" r:id="rId33"/>
    <p:sldId id="448" r:id="rId34"/>
    <p:sldId id="449" r:id="rId35"/>
    <p:sldId id="450" r:id="rId36"/>
    <p:sldId id="451" r:id="rId37"/>
    <p:sldId id="416" r:id="rId38"/>
    <p:sldId id="415" r:id="rId39"/>
    <p:sldId id="414" r:id="rId40"/>
    <p:sldId id="413" r:id="rId41"/>
    <p:sldId id="412" r:id="rId42"/>
    <p:sldId id="411" r:id="rId43"/>
    <p:sldId id="410" r:id="rId44"/>
    <p:sldId id="409" r:id="rId45"/>
    <p:sldId id="408" r:id="rId46"/>
    <p:sldId id="407" r:id="rId47"/>
    <p:sldId id="406" r:id="rId48"/>
    <p:sldId id="405" r:id="rId49"/>
    <p:sldId id="404" r:id="rId50"/>
    <p:sldId id="400" r:id="rId51"/>
    <p:sldId id="401" r:id="rId52"/>
    <p:sldId id="346" r:id="rId53"/>
    <p:sldId id="347" r:id="rId54"/>
    <p:sldId id="403" r:id="rId55"/>
    <p:sldId id="443" r:id="rId56"/>
    <p:sldId id="402" r:id="rId57"/>
    <p:sldId id="389" r:id="rId58"/>
    <p:sldId id="342" r:id="rId59"/>
    <p:sldId id="397" r:id="rId60"/>
    <p:sldId id="344" r:id="rId61"/>
    <p:sldId id="398" r:id="rId62"/>
    <p:sldId id="442" r:id="rId63"/>
  </p:sldIdLst>
  <p:sldSz cx="9144000" cy="6858000" type="screen4x3"/>
  <p:notesSz cx="6858000" cy="9144000"/>
  <p:custDataLst>
    <p:tags r:id="rId6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elle Huffaker" initials="MH" lastIdx="6" clrIdx="0">
    <p:extLst>
      <p:ext uri="{19B8F6BF-5375-455C-9EA6-DF929625EA0E}">
        <p15:presenceInfo xmlns:p15="http://schemas.microsoft.com/office/powerpoint/2012/main" userId="cf2b33889abc169d" providerId="Windows Live"/>
      </p:ext>
    </p:extLst>
  </p:cmAuthor>
  <p:cmAuthor id="2" name="Deborah Chilcoat" initials="DC" lastIdx="1" clrIdx="1">
    <p:extLst>
      <p:ext uri="{19B8F6BF-5375-455C-9EA6-DF929625EA0E}">
        <p15:presenceInfo xmlns:p15="http://schemas.microsoft.com/office/powerpoint/2012/main" userId="Deborah Chilcoa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B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37332D-978F-E4C1-FF23-69C33C078CC2}" v="16" dt="2020-10-29T15:35:05.761"/>
    <p1510:client id="{162B4601-C91B-2535-2BCE-D932BE67E99A}" v="140" dt="2020-11-13T21:52:18.219"/>
    <p1510:client id="{1D124990-B0D8-72FF-A6F5-363BD24B984A}" v="343" dt="2020-10-21T21:09:09.941"/>
    <p1510:client id="{25751A96-CAD3-93FF-E9BA-E046765E6FAC}" v="53" dt="2020-10-22T16:33:12.398"/>
    <p1510:client id="{B342E162-1EF8-311C-7062-4076D4635D49}" v="537" dt="2020-10-26T21:56:34.110"/>
    <p1510:client id="{CEACE455-05FF-E694-C832-FD6248446459}" v="2" dt="2020-10-26T21:45:23.6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94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918A9-6795-5641-9C98-44AC751FCDB4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0D5F6-241B-8548-8B33-A4EEDD500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67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13679-58A8-544A-9F12-7B1D60D5354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58F2-B676-7846-94B2-C531CA2787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5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std/hpv/treatment.htm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348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181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76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 baseline="0"/>
              <a:t>Facilitator Note: Rectal infections may or may not have symptoms. If there are symptoms, these could include unusual discharge, anal itching, soreness, bleeding, and painful bowel movements. </a:t>
            </a:r>
            <a:endParaRPr lang="en-US" i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110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37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8105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Facilitator Note: Syphilis is also known as the great imitator, because the symptoms</a:t>
            </a:r>
            <a:r>
              <a:rPr lang="en-US" baseline="0"/>
              <a:t> sometimes appear to be something other than what they are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369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Facilitator Note: Chancre</a:t>
            </a:r>
            <a:r>
              <a:rPr lang="en-US" baseline="0"/>
              <a:t> is pronounced “shanker”.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012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3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296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17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160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Facilitator Note: Although there are no slides dedicated to Hepatitis B, be prepared to provide some information and answer participants' questions.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27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434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358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0327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5096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5661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2619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8273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Centers for Disease Control and Prevention. (2017). Human papillomavirus (HPV) treatment and care. Retrieved from </a:t>
            </a:r>
            <a:r>
              <a:rPr lang="en-US" sz="120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https://www.cdc.gov/std/hpv/treatment.htm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927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970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4993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733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6869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554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5681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8613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07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38503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379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755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514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6900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5148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874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6618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0895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000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09547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02116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1736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312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38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236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/>
              <a:t>Facilitator Note: Be prepared to respond to questions about current rates of STIs.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073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0"/>
              <a:t>Rectal chla</a:t>
            </a:r>
            <a:r>
              <a:rPr lang="en-US" i="0" baseline="0"/>
              <a:t>mydia often has no symptoms, but can sometimes cause rectal pain, discharge and bleeding.</a:t>
            </a:r>
            <a:endParaRPr lang="en-US" i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93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/>
              <a:t>Facilitator Note: Be prepared to respond to questions about each of these complications.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58F2-B676-7846-94B2-C531CA27875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358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6718 OICA PowerPointTemplate_Slides3.jpg">
            <a:extLst>
              <a:ext uri="{FF2B5EF4-FFF2-40B4-BE49-F238E27FC236}">
                <a16:creationId xmlns:a16="http://schemas.microsoft.com/office/drawing/2014/main" xmlns="" id="{9C37F711-8ED1-40BD-A604-2A5837B9E2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E65E57C1-5F9C-43E8-9FB8-2F4D6FA23D49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A42D75C6-4D4A-4F9B-A021-C41C4E0D10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25000"/>
              </a:lnSpc>
              <a:spcAft>
                <a:spcPts val="300"/>
              </a:spcAft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25000"/>
              </a:lnSpc>
              <a:spcAft>
                <a:spcPts val="3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25000"/>
              </a:lnSpc>
              <a:spcAft>
                <a:spcPts val="3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25000"/>
              </a:lnSpc>
              <a:spcAft>
                <a:spcPts val="300"/>
              </a:spcAft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xmlns="" id="{B7C5EF8E-8963-4A6C-ADD1-D42235A74C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46FF4A8-9CA0-4E2D-969D-45B1915DE8C1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34170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718 OICA PowerPointTemplate_Slides7.jpg">
            <a:extLst>
              <a:ext uri="{FF2B5EF4-FFF2-40B4-BE49-F238E27FC236}">
                <a16:creationId xmlns:a16="http://schemas.microsoft.com/office/drawing/2014/main" xmlns="" id="{A1C968B6-C22A-4C56-9B06-4C8AF30DB2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F372C5F-7162-4723-9DA8-3A5C995BCEE4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xmlns="" id="{8EE85ECB-D9EA-49AD-B3E2-84F06FF55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xmlns="" id="{CC4CF1A3-96CB-402F-BD0B-F9EF03ECE2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xmlns="" id="{66A76B98-0FD4-457C-A4E4-A3238EDE7E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73C6707A-16E3-4D3D-B46B-3228257897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xmlns="" id="{0D24FEB1-D8AE-415A-8F62-C63C4789A1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FAAC84E-53BE-4C00-B3C7-C12F701526B5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</a:t>
            </a:r>
            <a:r>
              <a:rPr lang="en-US" sz="850" baseline="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68017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A2D279C-C57D-B545-9A26-5F4F3728DA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04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6718 OICA PowerPointTemplate_Slides3.jpg">
            <a:extLst>
              <a:ext uri="{FF2B5EF4-FFF2-40B4-BE49-F238E27FC236}">
                <a16:creationId xmlns:a16="http://schemas.microsoft.com/office/drawing/2014/main" xmlns="" id="{9C37F711-8ED1-40BD-A604-2A5837B9E2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E65E57C1-5F9C-43E8-9FB8-2F4D6FA23D49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8A073AE1-6F46-4D8F-A6A1-A8FDA25BC2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25000"/>
              </a:lnSpc>
              <a:spcAft>
                <a:spcPts val="300"/>
              </a:spcAft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25000"/>
              </a:lnSpc>
              <a:spcAft>
                <a:spcPts val="3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25000"/>
              </a:lnSpc>
              <a:spcAft>
                <a:spcPts val="3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25000"/>
              </a:lnSpc>
              <a:spcAft>
                <a:spcPts val="300"/>
              </a:spcAft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xmlns="" id="{36A0EA7A-0909-4B7F-AD01-B656FBAADB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BC0EEA-540B-4EC9-B1DC-48A0C2F575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xmlns="" id="{48E80634-D8C3-40D0-9F9A-EE2834D0E9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xmlns="" id="{C15B01BB-60C6-4F02-9CAA-12ADA5CB34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0B1DFF9-1DAA-4324-BDFE-5D4CF2F6BE00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5419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6718 OICA PowerPointTemplate_Slides4.jpg">
            <a:extLst>
              <a:ext uri="{FF2B5EF4-FFF2-40B4-BE49-F238E27FC236}">
                <a16:creationId xmlns:a16="http://schemas.microsoft.com/office/drawing/2014/main" xmlns="" id="{68476154-2EF0-4F03-B555-0F77E894D5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39A6C414-5FA0-4674-85F9-2FE48C69E7FF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xmlns="" id="{E97589EA-3895-41F7-BDAD-4BC68753F9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xmlns="" id="{9824CFA3-26EC-43B8-8196-53CFA82FB3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4EF5613-8FF3-4C65-AEB4-CCE178B76DFB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3033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6718 OICA PowerPointTemplate_Slides4.jpg">
            <a:extLst>
              <a:ext uri="{FF2B5EF4-FFF2-40B4-BE49-F238E27FC236}">
                <a16:creationId xmlns:a16="http://schemas.microsoft.com/office/drawing/2014/main" xmlns="" id="{4C0B71C2-A40E-420D-A7E7-08876FB7FC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56BEB90C-440A-4515-B96E-71F1A63CE46B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xmlns="" id="{53677AC5-7EE0-4027-9FE2-7606EE16D3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xmlns="" id="{ED0E757F-5469-43D2-903F-98B8307AF7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xmlns="" id="{3CC57D7B-7098-4726-8A99-BDE39B3F26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xmlns="" id="{481E0155-A782-4388-9C24-A3895920A6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xmlns="" id="{0F7A2D37-9A8B-447C-9C64-FAAF631560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8B025B8-766C-43B6-A99F-ECA2F0328CD0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09447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6718 OICA PowerPointTemplate_Slides5.jpg">
            <a:extLst>
              <a:ext uri="{FF2B5EF4-FFF2-40B4-BE49-F238E27FC236}">
                <a16:creationId xmlns:a16="http://schemas.microsoft.com/office/drawing/2014/main" xmlns="" id="{FB387C2A-8C70-4251-A6BF-BC951F079D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1E8AE02E-DF9B-43E3-BB68-38674FCAECF7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xmlns="" id="{6603654A-4183-4FBF-BE96-5D5414B258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xmlns="" id="{ADDC6475-81C3-4336-8E64-FD172E5B12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35C91D6-6546-45A1-9AC2-7A23447EA202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6354359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ange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6718 OICA PowerPointTemplate_Slides5.jpg">
            <a:extLst>
              <a:ext uri="{FF2B5EF4-FFF2-40B4-BE49-F238E27FC236}">
                <a16:creationId xmlns:a16="http://schemas.microsoft.com/office/drawing/2014/main" xmlns="" id="{389B2A3A-BB0C-44A0-9E20-82DFF91E52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xmlns="" id="{79EB5F59-FAA2-4A96-8DFE-76F836BE9DA1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xmlns="" id="{15C95F20-AAF4-46FE-84CD-56ACE4369D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xmlns="" id="{A48DAD91-D0BA-4873-A318-BB5A5DD069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xmlns="" id="{6600A1D0-22AC-4C79-A536-7678434D21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xmlns="" id="{B6D7E356-6AFD-4A16-A7FF-2F99C74DCF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xmlns="" id="{9B28D35A-B32C-4FEC-BAEC-B0D944346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882BEB3-1E23-45FB-BB30-BFDA1A5CBC11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9950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718 OICA PowerPointTemplate_Slides6.jpg">
            <a:extLst>
              <a:ext uri="{FF2B5EF4-FFF2-40B4-BE49-F238E27FC236}">
                <a16:creationId xmlns:a16="http://schemas.microsoft.com/office/drawing/2014/main" xmlns="" id="{E30E7729-F8B7-47B7-82E3-0B05030035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4536402C-5664-403E-8F75-90B1FEAAD506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xmlns="" id="{2D2927BF-D57A-413B-A498-2F1F1BBB20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xmlns="" id="{882243AB-79D7-4611-B6D3-CFDBB8482C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24D2223-A56D-44E4-B366-39B43FB90E2A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00087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_2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718 OICA PowerPointTemplate_Slides6.jpg">
            <a:extLst>
              <a:ext uri="{FF2B5EF4-FFF2-40B4-BE49-F238E27FC236}">
                <a16:creationId xmlns:a16="http://schemas.microsoft.com/office/drawing/2014/main" xmlns="" id="{D2035EFA-1346-405F-8585-4963AA8451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C67D5E94-A360-4DAB-B60E-CC6BBC352BEB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xmlns="" id="{17D5503C-0F77-4782-9EBA-B7A8DFEA63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467776"/>
            <a:ext cx="3872228" cy="3714786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xmlns="" id="{E69F1DC2-04DC-41AD-B559-DCD7A4C74E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1322" y="2467776"/>
            <a:ext cx="3872228" cy="3714787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xmlns="" id="{20C8219C-B4F1-483F-9091-8C4B8065F04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0538" y="1884362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B97557B1-9C54-4B6E-B395-974749AA05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1322" y="1883004"/>
            <a:ext cx="3871912" cy="40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err="1"/>
              <a:t>Subheader</a:t>
            </a:r>
            <a:endParaRPr lang="en-US"/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xmlns="" id="{64752F4B-8F64-4865-9E0D-5F9C33504E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017B311-9010-4BCB-B724-6D8EF112D310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9057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_1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718 OICA PowerPointTemplate_Slides7.jpg">
            <a:extLst>
              <a:ext uri="{FF2B5EF4-FFF2-40B4-BE49-F238E27FC236}">
                <a16:creationId xmlns:a16="http://schemas.microsoft.com/office/drawing/2014/main" xmlns="" id="{200CA6E0-CD9D-484A-AEA2-E78351D4FB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F792968D-D763-4F8A-BC86-D49C025FADD3}"/>
              </a:ext>
            </a:extLst>
          </p:cNvPr>
          <p:cNvSpPr txBox="1">
            <a:spLocks/>
          </p:cNvSpPr>
          <p:nvPr userDrawn="1"/>
        </p:nvSpPr>
        <p:spPr>
          <a:xfrm>
            <a:off x="8086380" y="6356351"/>
            <a:ext cx="42896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B5F8059-98FC-1A43-9662-EB01AC54423E}" type="slidenum">
              <a:rPr lang="en-US" sz="1200" smtClean="0"/>
              <a:pPr algn="r"/>
              <a:t>‹#›</a:t>
            </a:fld>
            <a:endParaRPr lang="en-US" sz="120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xmlns="" id="{1AEEC340-075D-4149-A39E-AD9DD9DA59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8174114" cy="4164070"/>
          </a:xfrm>
          <a:prstGeom prst="rect">
            <a:avLst/>
          </a:prstGeom>
        </p:spPr>
        <p:txBody>
          <a:bodyPr/>
          <a:lstStyle>
            <a:lvl1pPr>
              <a:lnSpc>
                <a:spcPct val="125000"/>
              </a:lnSpc>
              <a:spcAft>
                <a:spcPts val="300"/>
              </a:spcAft>
              <a:defRPr sz="2400"/>
            </a:lvl1pPr>
            <a:lvl2pPr>
              <a:lnSpc>
                <a:spcPct val="125000"/>
              </a:lnSpc>
              <a:spcAft>
                <a:spcPts val="300"/>
              </a:spcAft>
              <a:defRPr sz="2200"/>
            </a:lvl2pPr>
            <a:lvl3pPr>
              <a:lnSpc>
                <a:spcPct val="125000"/>
              </a:lnSpc>
              <a:spcAft>
                <a:spcPts val="300"/>
              </a:spcAft>
              <a:defRPr sz="1800"/>
            </a:lvl3pPr>
            <a:lvl4pPr>
              <a:lnSpc>
                <a:spcPct val="125000"/>
              </a:lnSpc>
              <a:spcAft>
                <a:spcPts val="300"/>
              </a:spcAft>
              <a:defRPr sz="1600"/>
            </a:lvl4pPr>
            <a:lvl5pPr>
              <a:lnSpc>
                <a:spcPct val="125000"/>
              </a:lnSpc>
              <a:spcAft>
                <a:spcPts val="300"/>
              </a:spcAft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xmlns="" id="{AD452CDD-9829-49FD-8615-A1D95FACB96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9250" y="461963"/>
            <a:ext cx="7524750" cy="12858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2A4C3BC-096D-443E-954D-F8AF90A7D890}"/>
              </a:ext>
            </a:extLst>
          </p:cNvPr>
          <p:cNvSpPr txBox="1"/>
          <p:nvPr userDrawn="1"/>
        </p:nvSpPr>
        <p:spPr>
          <a:xfrm>
            <a:off x="490451" y="6453381"/>
            <a:ext cx="3729857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© </a:t>
            </a:r>
            <a:r>
              <a:rPr lang="en-US" sz="850" dirty="0" smtClean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2021 </a:t>
            </a:r>
            <a:r>
              <a:rPr lang="en-US" sz="850" dirty="0"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Healthy Teen Network.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1306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6AE6C2C4-81FF-4C7E-84F6-C18FC658F42D}"/>
              </a:ext>
            </a:extLst>
          </p:cNvPr>
          <p:cNvSpPr txBox="1">
            <a:spLocks/>
          </p:cNvSpPr>
          <p:nvPr userDrawn="1"/>
        </p:nvSpPr>
        <p:spPr>
          <a:xfrm>
            <a:off x="1647057" y="500063"/>
            <a:ext cx="6868294" cy="125490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1"/>
                </a:solidFill>
                <a:ea typeface="Arial" charset="0"/>
                <a:cs typeface="Arial" charset="0"/>
              </a:rPr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11587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30" r:id="rId2"/>
    <p:sldLayoutId id="2147483724" r:id="rId3"/>
    <p:sldLayoutId id="2147483725" r:id="rId4"/>
    <p:sldLayoutId id="2147483726" r:id="rId5"/>
    <p:sldLayoutId id="2147483727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dpd.cdc.gov/" TargetMode="External"/><Relationship Id="rId4" Type="http://schemas.openxmlformats.org/officeDocument/2006/relationships/hyperlink" Target="http://phil.cdc.gov/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nnF_Xko1hFs?feature=oembed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Yu82TFo6j94?feature=oembed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gettested.cdc.gov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6718 OICA PowerPointTemplate_Slid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idx="4294967295"/>
          </p:nvPr>
        </p:nvSpPr>
        <p:spPr>
          <a:xfrm>
            <a:off x="0" y="2770207"/>
            <a:ext cx="9144000" cy="786809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/>
          <a:p>
            <a:pPr algn="ctr"/>
            <a:r>
              <a:rPr lang="en-US">
                <a:latin typeface="Arial"/>
                <a:cs typeface="Arial"/>
              </a:rPr>
              <a:t>Welcome!</a:t>
            </a: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58540" y="5869172"/>
            <a:ext cx="3285460" cy="786809"/>
          </a:xfrm>
          <a:prstGeom prst="rect">
            <a:avLst/>
          </a:prstGeom>
          <a:solidFill>
            <a:srgbClr val="94B93D"/>
          </a:solidFill>
          <a:ln>
            <a:noFill/>
          </a:ln>
          <a:effectLst>
            <a:outerShdw dist="50800" dir="5400000" algn="ctr" rotWithShape="0">
              <a:srgbClr val="94B93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4" descr="A person wearing a blue hat&#10;&#10;Description automatically generated">
            <a:extLst>
              <a:ext uri="{FF2B5EF4-FFF2-40B4-BE49-F238E27FC236}">
                <a16:creationId xmlns:a16="http://schemas.microsoft.com/office/drawing/2014/main" xmlns="" id="{C7B04013-30D8-43FD-AF6E-73CEBBC1BA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4" t="21127" r="-324" b="28167"/>
          <a:stretch/>
        </p:blipFill>
        <p:spPr>
          <a:xfrm>
            <a:off x="-615" y="3750608"/>
            <a:ext cx="9199558" cy="3121935"/>
          </a:xfrm>
          <a:prstGeom prst="rect">
            <a:avLst/>
          </a:prstGeom>
        </p:spPr>
      </p:pic>
      <p:sp>
        <p:nvSpPr>
          <p:cNvPr id="3" name="Speech Bubble: Oval 2">
            <a:extLst>
              <a:ext uri="{FF2B5EF4-FFF2-40B4-BE49-F238E27FC236}">
                <a16:creationId xmlns:a16="http://schemas.microsoft.com/office/drawing/2014/main" xmlns="" id="{CEDF58EB-767B-4770-BCCE-F5ECFA84B118}"/>
              </a:ext>
            </a:extLst>
          </p:cNvPr>
          <p:cNvSpPr/>
          <p:nvPr/>
        </p:nvSpPr>
        <p:spPr>
          <a:xfrm>
            <a:off x="6263865" y="4632205"/>
            <a:ext cx="2727931" cy="1886661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79FD405-002F-48C0-9329-7826D8818669}"/>
              </a:ext>
            </a:extLst>
          </p:cNvPr>
          <p:cNvSpPr txBox="1"/>
          <p:nvPr/>
        </p:nvSpPr>
        <p:spPr>
          <a:xfrm>
            <a:off x="6492089" y="5025988"/>
            <a:ext cx="2262168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If you could have a superpower, what would it be and why?</a:t>
            </a:r>
            <a:endParaRPr lang="en-US">
              <a:solidFill>
                <a:schemeClr val="bg1"/>
              </a:solidFill>
              <a:cs typeface="Arial" panose="020B0604020202020204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C64C9A4-0F89-4D86-AC77-A79A45C8B1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Can be spread through vaginal, oral, and anal sex</a:t>
            </a:r>
          </a:p>
          <a:p>
            <a:r>
              <a:rPr lang="en-US"/>
              <a:t>Can cause infections in anyone, including fetuses or newborns</a:t>
            </a:r>
          </a:p>
          <a:p>
            <a:r>
              <a:rPr lang="en-US"/>
              <a:t>Can be passed to partners during sexual activity, and to </a:t>
            </a:r>
            <a:br>
              <a:rPr lang="en-US"/>
            </a:br>
            <a:r>
              <a:rPr lang="en-US"/>
              <a:t>a fetus during pregnancy and birth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F004D1BA-E825-4DA8-91F2-84C9B9DAAB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STIs Caused By Bacteria</a:t>
            </a:r>
          </a:p>
        </p:txBody>
      </p:sp>
    </p:spTree>
    <p:extLst>
      <p:ext uri="{BB962C8B-B14F-4D97-AF65-F5344CB8AC3E}">
        <p14:creationId xmlns:p14="http://schemas.microsoft.com/office/powerpoint/2010/main" val="2996142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9013A8E-454C-48F9-BD19-9646F3B7B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2990167" cy="4164070"/>
          </a:xfrm>
        </p:spPr>
        <p:txBody>
          <a:bodyPr/>
          <a:lstStyle/>
          <a:p>
            <a:r>
              <a:rPr lang="en-US"/>
              <a:t>The most common bacterial STI</a:t>
            </a:r>
          </a:p>
          <a:p>
            <a:r>
              <a:rPr lang="en-US"/>
              <a:t>The most common STI reported </a:t>
            </a:r>
            <a:br>
              <a:rPr lang="en-US"/>
            </a:br>
            <a:r>
              <a:rPr lang="en-US"/>
              <a:t>among teens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07740121-64F6-4000-A888-F9CB06A0C8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Chlamydia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00B7142-2338-4AFE-B5A3-8303156FE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0663" y="2099763"/>
            <a:ext cx="4801546" cy="320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994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7E50276-36CC-4882-8F41-0AB8DEB2E1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1 in 4 have </a:t>
            </a:r>
            <a:r>
              <a:rPr lang="en-US" b="1"/>
              <a:t>NO</a:t>
            </a:r>
            <a:r>
              <a:rPr lang="en-US"/>
              <a:t> symptoms</a:t>
            </a:r>
          </a:p>
          <a:p>
            <a:r>
              <a:rPr lang="en-US"/>
              <a:t>Discharge from penis</a:t>
            </a:r>
          </a:p>
          <a:p>
            <a:r>
              <a:rPr lang="en-US"/>
              <a:t>Urethra itches</a:t>
            </a:r>
          </a:p>
          <a:p>
            <a:r>
              <a:rPr lang="en-US"/>
              <a:t>Pain with urination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5934CA4-0212-43E1-B6B9-9CD9F78D44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Most have </a:t>
            </a:r>
            <a:r>
              <a:rPr lang="en-US" b="1"/>
              <a:t>NO</a:t>
            </a:r>
            <a:r>
              <a:rPr lang="en-US"/>
              <a:t> symptoms</a:t>
            </a:r>
          </a:p>
          <a:p>
            <a:r>
              <a:rPr lang="en-US"/>
              <a:t>Abnormal vaginal discharge</a:t>
            </a:r>
          </a:p>
          <a:p>
            <a:r>
              <a:rPr lang="en-US"/>
              <a:t>Irregular vaginal bleeding</a:t>
            </a:r>
          </a:p>
          <a:p>
            <a:r>
              <a:rPr lang="en-US"/>
              <a:t>Painful sexual intercourse</a:t>
            </a:r>
          </a:p>
          <a:p>
            <a:r>
              <a:rPr lang="en-US"/>
              <a:t>Pain with urination</a:t>
            </a:r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2BAF9F7-456F-493E-8E06-81D2519DC1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People who have a Penis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FB8DACFF-70EE-445B-A1F1-B323BB1D5C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1321" y="1883004"/>
            <a:ext cx="4077543" cy="409575"/>
          </a:xfrm>
        </p:spPr>
        <p:txBody>
          <a:bodyPr/>
          <a:lstStyle/>
          <a:p>
            <a:r>
              <a:rPr lang="en-US"/>
              <a:t>People who have a Uterus</a:t>
            </a:r>
          </a:p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1AA55A1A-B4DC-4359-A137-6B2C53D63B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Symptoms of Chlamydia</a:t>
            </a:r>
          </a:p>
        </p:txBody>
      </p:sp>
    </p:spTree>
    <p:extLst>
      <p:ext uri="{BB962C8B-B14F-4D97-AF65-F5344CB8AC3E}">
        <p14:creationId xmlns:p14="http://schemas.microsoft.com/office/powerpoint/2010/main" val="2987722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47A2C1A-5E8B-4791-B624-884AC1DBD1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Acute and painful inflammation of testicle</a:t>
            </a:r>
          </a:p>
          <a:p>
            <a:r>
              <a:rPr lang="en-US"/>
              <a:t>Sterility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4F7D152-7E64-41E6-BE4E-DD33BD371B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Pelvic Inflammatory Disease (PID)</a:t>
            </a:r>
          </a:p>
          <a:p>
            <a:r>
              <a:rPr lang="en-US"/>
              <a:t>Infertility</a:t>
            </a:r>
          </a:p>
          <a:p>
            <a:r>
              <a:rPr lang="en-US"/>
              <a:t>Infection in newborn baby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6B4664F-1552-4268-93F5-F39DAA4CC8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People who have a Penis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776A80C3-6F43-467E-A5E2-30DB940445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1322" y="1883004"/>
            <a:ext cx="4362678" cy="409575"/>
          </a:xfrm>
        </p:spPr>
        <p:txBody>
          <a:bodyPr/>
          <a:lstStyle/>
          <a:p>
            <a:r>
              <a:rPr lang="en-US"/>
              <a:t>People who have a Uterus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CCA20860-6687-4444-A8DF-1A6187068A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Complications of Chlamydia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95394C8B-DF2E-4023-BDCC-C53B2CED3A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0" cy="0"/>
          </a:xfrm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949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AA4F7CB-09BE-4C11-B04C-3DE2A3DC78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Abstinence</a:t>
            </a:r>
          </a:p>
          <a:p>
            <a:r>
              <a:rPr lang="en-US"/>
              <a:t>Condoms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CE973E6-B03E-4E06-9CD8-297BF9C853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Antibiotics</a:t>
            </a:r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7CD62CA-B891-4899-B3FC-3EFA9A5A59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Prevention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377C8AA2-58BF-4C6D-8126-94860936FB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Treatment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5FF6B482-0B28-4686-8588-F1158B0070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Arial" charset="0"/>
                <a:cs typeface="Arial" charset="0"/>
              </a:rPr>
              <a:t>Chlamydia</a:t>
            </a:r>
            <a:endParaRPr lang="en-US"/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FDE7F808-00F1-455B-B6D6-CD9767D1383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0" cy="0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Chlamydia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51D2620-D348-4C9C-A0D3-6130EA591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950" y="3540889"/>
            <a:ext cx="3657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54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BA4B3B5-8D94-4BDE-AC59-46824FBC61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Sometimes called: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7FB452A6-3FDF-434E-9D60-1E0AB2F2B7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Gonorrhea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28187" y="2789853"/>
            <a:ext cx="38442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/>
              <a:t>Dose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/>
              <a:t>Strain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/>
              <a:t>Drip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/>
              <a:t>Clap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/>
              <a:t>Gleet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/>
              <a:t>The Whites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1270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25F8D2F-93DF-4F58-BDE5-ACAE4A2C07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Usually have symptoms</a:t>
            </a:r>
          </a:p>
          <a:p>
            <a:r>
              <a:rPr lang="en-US"/>
              <a:t>Discharge from penis</a:t>
            </a:r>
          </a:p>
          <a:p>
            <a:r>
              <a:rPr lang="en-US"/>
              <a:t>Burning when urinating</a:t>
            </a:r>
          </a:p>
          <a:p>
            <a:r>
              <a:rPr lang="en-US"/>
              <a:t>Painful or swollen testicles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93F8490-B956-40EF-A6BF-0E029FB7D5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Most have </a:t>
            </a:r>
            <a:r>
              <a:rPr lang="en-US" b="1"/>
              <a:t>NO</a:t>
            </a:r>
            <a:r>
              <a:rPr lang="en-US"/>
              <a:t> symptoms</a:t>
            </a:r>
          </a:p>
          <a:p>
            <a:r>
              <a:rPr lang="en-US"/>
              <a:t>Increased vaginal discharge</a:t>
            </a:r>
          </a:p>
          <a:p>
            <a:r>
              <a:rPr lang="en-US"/>
              <a:t>Pain or burning when urinating</a:t>
            </a:r>
          </a:p>
          <a:p>
            <a:r>
              <a:rPr lang="en-US"/>
              <a:t>Bleeding between periods</a:t>
            </a:r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DB2E223-720D-4084-94F3-53CE505F56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People who have a Penis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AF877E57-CFCE-403C-926C-790DA8B63C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1321" y="1883004"/>
            <a:ext cx="4254523" cy="409575"/>
          </a:xfrm>
        </p:spPr>
        <p:txBody>
          <a:bodyPr/>
          <a:lstStyle/>
          <a:p>
            <a:r>
              <a:rPr lang="en-US"/>
              <a:t>People who have a Uterus</a:t>
            </a:r>
          </a:p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E7A5496D-7D00-4662-A799-5F655720EB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Symptoms of Gonorrhea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8DB69348-4F2B-4CEA-B99E-49352CD6B66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0" cy="0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Symptoms of Gonorrhea</a:t>
            </a:r>
          </a:p>
        </p:txBody>
      </p:sp>
    </p:spTree>
    <p:extLst>
      <p:ext uri="{BB962C8B-B14F-4D97-AF65-F5344CB8AC3E}">
        <p14:creationId xmlns:p14="http://schemas.microsoft.com/office/powerpoint/2010/main" val="4178188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E2A9BB0-B1C4-4180-B6AA-367D270B26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Serious infection of genitals and other organs</a:t>
            </a:r>
          </a:p>
          <a:p>
            <a:r>
              <a:rPr lang="en-US"/>
              <a:t>Serious infection of joints, heart valves, or brain</a:t>
            </a:r>
          </a:p>
          <a:p>
            <a:r>
              <a:rPr lang="en-US"/>
              <a:t>Pelvic Inflammatory Disease (PID)</a:t>
            </a:r>
          </a:p>
          <a:p>
            <a:r>
              <a:rPr lang="en-US"/>
              <a:t>Sterility</a:t>
            </a:r>
          </a:p>
          <a:p>
            <a:r>
              <a:rPr lang="en-US"/>
              <a:t>Untreated gonorrhea can cause serious and permanent health problems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BED12136-584B-4853-8AFE-7F36B63D9C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Complications of Gonorrhea</a:t>
            </a:r>
          </a:p>
        </p:txBody>
      </p:sp>
    </p:spTree>
    <p:extLst>
      <p:ext uri="{BB962C8B-B14F-4D97-AF65-F5344CB8AC3E}">
        <p14:creationId xmlns:p14="http://schemas.microsoft.com/office/powerpoint/2010/main" val="1990619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CA671A3F-F9B5-4C72-A89F-43731CE907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Abstinence</a:t>
            </a:r>
          </a:p>
          <a:p>
            <a:r>
              <a:rPr lang="en-US"/>
              <a:t>Condoms</a:t>
            </a:r>
          </a:p>
          <a:p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xmlns="" id="{04C90DFE-08EE-4454-85A8-6A89ED4205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Antibiotics</a:t>
            </a:r>
          </a:p>
          <a:p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xmlns="" id="{87C9B273-77DE-4CC0-B2CA-AC0A11FD8B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Prevention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xmlns="" id="{7A996B05-54A3-49C9-8337-CC126F743E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Treatment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05F83FF-BCEF-4830-B41D-3010063E32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Gonorrhea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ACAAFF7-CE8B-42A3-88EF-2BDD1F770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833" y="3429000"/>
            <a:ext cx="4109717" cy="2739811"/>
          </a:xfrm>
          <a:prstGeom prst="rect">
            <a:avLst/>
          </a:prstGeom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2E19E01D-F8FB-449B-8A1A-AFB79F2F7F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0" cy="0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Gonorrhea</a:t>
            </a:r>
          </a:p>
        </p:txBody>
      </p:sp>
    </p:spTree>
    <p:extLst>
      <p:ext uri="{BB962C8B-B14F-4D97-AF65-F5344CB8AC3E}">
        <p14:creationId xmlns:p14="http://schemas.microsoft.com/office/powerpoint/2010/main" val="28265123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EC0324A-DFFB-4DF6-AA8F-44300F5FF0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Syphilis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3EC960EA-FD35-42E1-887F-4DFB823312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Sometimes called: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Can cause infections in people and fetuses during pregnancy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21533" y="2900200"/>
            <a:ext cx="209384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/>
              <a:t>Bad blood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err="1" smtClean="0"/>
              <a:t>Lues</a:t>
            </a:r>
            <a:endParaRPr lang="en-US" sz="2800" dirty="0" smtClean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/>
              <a:t>Pox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800" dirty="0" smtClean="0"/>
              <a:t>Zipper cut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66121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972AF1BB-2A16-41FA-A2AE-105B979CC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pPr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</a:pPr>
            <a:r>
              <a:rPr lang="en-US">
                <a:ea typeface="+mn-lt"/>
                <a:cs typeface="+mn-lt"/>
              </a:rPr>
              <a:t>What do you remember that we did in our last class?</a:t>
            </a:r>
          </a:p>
          <a:p>
            <a:pPr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</a:pPr>
            <a:r>
              <a:rPr lang="en-US">
                <a:ea typeface="+mn-lt"/>
                <a:cs typeface="+mn-lt"/>
              </a:rPr>
              <a:t>Let's answer the anonymous questions!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93A7EE0-B2DB-49A1-9FFD-34B93B19FF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Review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5072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00289E7B-B2F3-4A1C-9D90-8D2B2C2E2B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 painless sore called a chancre located on the genitals, lips, anus, or other areas of direct contact</a:t>
            </a:r>
          </a:p>
          <a:p>
            <a:r>
              <a:rPr lang="en-US"/>
              <a:t>The chancre will last 1-5 weeks and heal without treatment</a:t>
            </a:r>
          </a:p>
          <a:p>
            <a:pPr marL="0" indent="0">
              <a:buNone/>
            </a:pPr>
            <a:endParaRPr lang="en-US"/>
          </a:p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09479A55-E2E1-4A0E-92E5-1F66CEB277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Symptoms of Syphilis</a:t>
            </a:r>
          </a:p>
        </p:txBody>
      </p:sp>
    </p:spTree>
    <p:extLst>
      <p:ext uri="{BB962C8B-B14F-4D97-AF65-F5344CB8AC3E}">
        <p14:creationId xmlns:p14="http://schemas.microsoft.com/office/powerpoint/2010/main" val="2761926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00289E7B-B2F3-4A1C-9D90-8D2B2C2E2B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Skin rash</a:t>
            </a:r>
          </a:p>
          <a:p>
            <a:r>
              <a:rPr lang="en-US"/>
              <a:t>Mild fever, headache, sore throat</a:t>
            </a:r>
          </a:p>
          <a:p>
            <a:r>
              <a:rPr lang="en-US"/>
              <a:t>Fatigue, swollen lymph nodes</a:t>
            </a:r>
          </a:p>
          <a:p>
            <a:r>
              <a:rPr lang="en-US"/>
              <a:t>Patchy hair loss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09479A55-E2E1-4A0E-92E5-1F66CEB277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Symptoms of Syphilis</a:t>
            </a:r>
          </a:p>
        </p:txBody>
      </p:sp>
    </p:spTree>
    <p:extLst>
      <p:ext uri="{BB962C8B-B14F-4D97-AF65-F5344CB8AC3E}">
        <p14:creationId xmlns:p14="http://schemas.microsoft.com/office/powerpoint/2010/main" val="14726118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1067872-282E-4D76-86AA-69BC27755A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If left untreated, syphilis can cause:</a:t>
            </a:r>
          </a:p>
          <a:p>
            <a:r>
              <a:rPr lang="en-US"/>
              <a:t>Infection of brain or heart</a:t>
            </a:r>
          </a:p>
          <a:p>
            <a:r>
              <a:rPr lang="en-US"/>
              <a:t>Infection of the fetus in the uterus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52C80E65-D8E1-4326-ACFA-E3361B812C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Complications of Syphilis</a:t>
            </a:r>
          </a:p>
        </p:txBody>
      </p:sp>
    </p:spTree>
    <p:extLst>
      <p:ext uri="{BB962C8B-B14F-4D97-AF65-F5344CB8AC3E}">
        <p14:creationId xmlns:p14="http://schemas.microsoft.com/office/powerpoint/2010/main" val="2809557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781BD8DE-98E4-44F4-82CF-6E0891F67B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Abstinence</a:t>
            </a:r>
          </a:p>
          <a:p>
            <a:r>
              <a:rPr lang="en-US"/>
              <a:t>Condoms</a:t>
            </a:r>
          </a:p>
          <a:p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xmlns="" id="{BF573D39-4316-43E7-8BC8-D9B057057E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Antibiotics</a:t>
            </a:r>
          </a:p>
          <a:p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xmlns="" id="{2584207F-4268-40BB-8A0C-9BD6D03F36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Prevention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xmlns="" id="{613A096B-A5CB-47E0-8310-0FF34C7DB1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Treatment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441C8F6-9D1F-4EAC-9FD6-3D6F9EFD1D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Syphilis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2E7BF77-E1AF-4640-B625-C8948E51E4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322" y="3601286"/>
            <a:ext cx="3871912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0206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C63FA60-D1D8-482C-9F17-EC3A9C48C2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Genital Herpes</a:t>
            </a:r>
          </a:p>
          <a:p>
            <a:r>
              <a:rPr lang="en-US"/>
              <a:t>Human Papillomavirus (HPV)</a:t>
            </a:r>
          </a:p>
          <a:p>
            <a:r>
              <a:rPr lang="en-US"/>
              <a:t>Hepatitis B</a:t>
            </a:r>
          </a:p>
          <a:p>
            <a:r>
              <a:rPr lang="en-US"/>
              <a:t>Human Immunodeficiency Virus (HIV)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531A1FC3-5E93-445E-B828-CA69CD6767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STIs Caused By Viruses</a:t>
            </a:r>
          </a:p>
        </p:txBody>
      </p:sp>
    </p:spTree>
    <p:extLst>
      <p:ext uri="{BB962C8B-B14F-4D97-AF65-F5344CB8AC3E}">
        <p14:creationId xmlns:p14="http://schemas.microsoft.com/office/powerpoint/2010/main" val="13704967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F44B72E-AB5C-4FAE-A0E3-B557A7FBBD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Symptoms of Genital Herpes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705EB115-2028-4866-A60D-134E63347A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Most people with herpes experience no or very mild symptoms</a:t>
            </a:r>
          </a:p>
          <a:p>
            <a:r>
              <a:rPr lang="en-US"/>
              <a:t>Itching and burning</a:t>
            </a:r>
          </a:p>
          <a:p>
            <a:r>
              <a:rPr lang="en-US"/>
              <a:t>Small red blisters</a:t>
            </a:r>
          </a:p>
          <a:p>
            <a:r>
              <a:rPr lang="en-US"/>
              <a:t>Fever, headache, or muscle aches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3739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FAA9031-9481-403F-8ABB-839406BEAD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Symptoms of Genital Herpes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34163FD9-20A7-461B-A94F-A68B6C1979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Pain in legs, buttocks, or genitals</a:t>
            </a:r>
          </a:p>
          <a:p>
            <a:r>
              <a:rPr lang="en-US"/>
              <a:t>Feeling of pressure in abdomen</a:t>
            </a:r>
          </a:p>
          <a:p>
            <a:r>
              <a:rPr lang="en-US"/>
              <a:t>Painful or difficult urination</a:t>
            </a:r>
          </a:p>
          <a:p>
            <a:r>
              <a:rPr lang="en-US"/>
              <a:t>Swollen glands in groin area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6271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F74B4C24-00FF-4A4E-A694-9BBA40C349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Herpes can be passed by an infected sex partner who does not have a visible sore.</a:t>
            </a:r>
          </a:p>
          <a:p>
            <a:r>
              <a:rPr lang="en-US"/>
              <a:t>Can be passed from mother to baby.</a:t>
            </a:r>
          </a:p>
          <a:p>
            <a:pPr lvl="1"/>
            <a:r>
              <a:rPr lang="en-US"/>
              <a:t>Risk is highest if mother is having first outbreak.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29BCABC3-2C79-4E40-85D5-234D4C9384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Complications of Genital Herpes</a:t>
            </a:r>
          </a:p>
        </p:txBody>
      </p:sp>
    </p:spTree>
    <p:extLst>
      <p:ext uri="{BB962C8B-B14F-4D97-AF65-F5344CB8AC3E}">
        <p14:creationId xmlns:p14="http://schemas.microsoft.com/office/powerpoint/2010/main" val="39390117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AFF39C8-2094-4E9F-8145-E3646AA771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Abstinence</a:t>
            </a:r>
          </a:p>
          <a:p>
            <a:r>
              <a:rPr lang="en-US"/>
              <a:t>Condoms</a:t>
            </a:r>
          </a:p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xmlns="" id="{AB478D7C-3ED2-4B9E-8829-BA142F603F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Medication may:</a:t>
            </a:r>
          </a:p>
          <a:p>
            <a:pPr lvl="1">
              <a:lnSpc>
                <a:spcPct val="114000"/>
              </a:lnSpc>
            </a:pPr>
            <a:r>
              <a:rPr lang="en-US"/>
              <a:t>decrease the pain</a:t>
            </a:r>
          </a:p>
          <a:p>
            <a:pPr lvl="1">
              <a:lnSpc>
                <a:spcPct val="114000"/>
              </a:lnSpc>
            </a:pPr>
            <a:r>
              <a:rPr lang="en-US"/>
              <a:t>decrease the length of outbreaks</a:t>
            </a:r>
          </a:p>
          <a:p>
            <a:pPr lvl="1">
              <a:lnSpc>
                <a:spcPct val="114000"/>
              </a:lnSpc>
            </a:pPr>
            <a:r>
              <a:rPr lang="en-US"/>
              <a:t>decrease the frequency of outbreaks</a:t>
            </a:r>
          </a:p>
          <a:p>
            <a:r>
              <a:rPr lang="en-US"/>
              <a:t>Medication cannot cure herpes</a:t>
            </a:r>
          </a:p>
          <a:p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xmlns="" id="{F20A43D4-9357-41BD-8E18-D8E766D10E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Prevention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xmlns="" id="{AC9FC9BA-CDE0-4E65-BE86-D2833A03C1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Treatment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10B34002-2230-4109-9483-AC5CC855F0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Genital Herpes</a:t>
            </a:r>
          </a:p>
        </p:txBody>
      </p:sp>
    </p:spTree>
    <p:extLst>
      <p:ext uri="{BB962C8B-B14F-4D97-AF65-F5344CB8AC3E}">
        <p14:creationId xmlns:p14="http://schemas.microsoft.com/office/powerpoint/2010/main" val="24802716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EA8E1337-AB2C-45F1-951C-F0E7C84BE1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There are many strains of HPV. Some can cause cancer and others can cause genital warts.</a:t>
            </a:r>
          </a:p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3B4C8EF2-9EE6-42EA-9AFC-B73847F5D5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Human Papillomavirus (HPV)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41E28E5-31E9-4834-A6DE-C68F0CA33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446" y="3512937"/>
            <a:ext cx="4004441" cy="266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773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1FF8439-9561-426B-BA69-D5B58C84A7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Group Agreements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7394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87650A-9067-40BE-8A76-7EBFE45C9B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44273" y="2018494"/>
            <a:ext cx="3109273" cy="4164070"/>
          </a:xfrm>
        </p:spPr>
        <p:txBody>
          <a:bodyPr/>
          <a:lstStyle/>
          <a:p>
            <a:r>
              <a:rPr lang="en-US"/>
              <a:t>May have no symptoms, yet could have complications later</a:t>
            </a:r>
          </a:p>
          <a:p>
            <a:r>
              <a:rPr lang="en-US"/>
              <a:t>Warts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038E9923-7DC3-45D1-AD9F-18D3B991EB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Symptoms of HPV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F4E7AD1-B67D-418D-86C9-F6A519DA0D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590"/>
          <a:stretch/>
        </p:blipFill>
        <p:spPr>
          <a:xfrm>
            <a:off x="490453" y="2102636"/>
            <a:ext cx="4770539" cy="26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0724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F0FE5F8-67F9-4259-8D23-D58A26E389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Complications of HPV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74FF146-E52D-4570-911E-194B0F20DB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35972" y="2018494"/>
            <a:ext cx="4628593" cy="4164070"/>
          </a:xfrm>
        </p:spPr>
        <p:txBody>
          <a:bodyPr/>
          <a:lstStyle/>
          <a:p>
            <a:r>
              <a:rPr lang="en-US"/>
              <a:t>Cancers of the: </a:t>
            </a:r>
          </a:p>
          <a:p>
            <a:pPr lvl="1"/>
            <a:r>
              <a:rPr lang="en-US"/>
              <a:t>Cervix </a:t>
            </a:r>
          </a:p>
          <a:p>
            <a:pPr lvl="1"/>
            <a:r>
              <a:rPr lang="en-US"/>
              <a:t>Vulva </a:t>
            </a:r>
          </a:p>
          <a:p>
            <a:pPr lvl="1"/>
            <a:r>
              <a:rPr lang="en-US"/>
              <a:t>Anus</a:t>
            </a:r>
          </a:p>
          <a:p>
            <a:pPr lvl="1"/>
            <a:r>
              <a:rPr lang="en-US"/>
              <a:t>Penis</a:t>
            </a:r>
          </a:p>
          <a:p>
            <a:pPr lvl="1"/>
            <a:r>
              <a:rPr lang="en-US"/>
              <a:t>Mouth and throat</a:t>
            </a:r>
          </a:p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DD74FF41-9C32-4475-A7DE-6ADA5E64C8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23" b="11344"/>
          <a:stretch/>
        </p:blipFill>
        <p:spPr>
          <a:xfrm>
            <a:off x="479435" y="2103735"/>
            <a:ext cx="3314800" cy="407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2337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xmlns="" id="{396D687A-0829-43EC-8D11-EC44BCF803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Abstinence</a:t>
            </a:r>
          </a:p>
          <a:p>
            <a:r>
              <a:rPr lang="en-US"/>
              <a:t>Condoms</a:t>
            </a:r>
          </a:p>
          <a:p>
            <a:r>
              <a:rPr lang="en-US"/>
              <a:t>Two vaccines approved by the Food &amp; Drug Administration</a:t>
            </a:r>
          </a:p>
          <a:p>
            <a:pPr lvl="1"/>
            <a:r>
              <a:rPr lang="en-US"/>
              <a:t>Recommended for all genders</a:t>
            </a:r>
          </a:p>
          <a:p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xmlns="" id="{B2813353-DAF4-468F-A988-AF611C12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Prescription medication</a:t>
            </a:r>
          </a:p>
          <a:p>
            <a:endParaRPr lang="en-US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4387F489-67D7-4575-A236-92F46931C6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Prevention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xmlns="" id="{D00651E2-95E7-470D-A700-3078847917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Treatment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BF64F74E-96F1-4568-B5E2-813F97383C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HPV</a:t>
            </a:r>
          </a:p>
        </p:txBody>
      </p:sp>
      <p:sp>
        <p:nvSpPr>
          <p:cNvPr id="11" name="Title 10" hidden="1">
            <a:extLst>
              <a:ext uri="{FF2B5EF4-FFF2-40B4-BE49-F238E27FC236}">
                <a16:creationId xmlns:a16="http://schemas.microsoft.com/office/drawing/2014/main" xmlns="" id="{540C6944-F623-46BD-8852-A2A5411E776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22325"/>
            <a:ext cx="1828800" cy="0"/>
          </a:xfrm>
          <a:noFill/>
        </p:spPr>
        <p:txBody>
          <a:bodyPr>
            <a:noAutofit/>
          </a:bodyPr>
          <a:lstStyle/>
          <a:p>
            <a:r>
              <a:rPr lang="en-US">
                <a:solidFill>
                  <a:schemeClr val="bg1"/>
                </a:solidFill>
              </a:rPr>
              <a:t>HPV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CB26ACA-C17D-4ADA-AACA-E753EFEE9B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44" r="11045"/>
          <a:stretch/>
        </p:blipFill>
        <p:spPr>
          <a:xfrm>
            <a:off x="4824214" y="3429000"/>
            <a:ext cx="3786127" cy="257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907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Liver infection</a:t>
            </a:r>
          </a:p>
          <a:p>
            <a:r>
              <a:rPr lang="en-US" dirty="0" smtClean="0"/>
              <a:t>Spread through blood, semen</a:t>
            </a:r>
          </a:p>
          <a:p>
            <a:r>
              <a:rPr lang="en-US" dirty="0" smtClean="0"/>
              <a:t>Can spread even if no symptoms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Hepatitis 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889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Often, no symptoms</a:t>
            </a:r>
          </a:p>
          <a:p>
            <a:r>
              <a:rPr lang="en-US" dirty="0" smtClean="0"/>
              <a:t>Fever, fatigue, nausea, abdominal pain, dark urine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Hepatitis </a:t>
            </a:r>
            <a:r>
              <a:rPr lang="en-US" dirty="0"/>
              <a:t>B symptoms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2891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Hepatitis B complications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Can become a long-term illness</a:t>
            </a:r>
          </a:p>
          <a:p>
            <a:r>
              <a:rPr lang="en-US" dirty="0" smtClean="0"/>
              <a:t>Hospitalization</a:t>
            </a:r>
          </a:p>
          <a:p>
            <a:r>
              <a:rPr lang="en-US" dirty="0" smtClean="0"/>
              <a:t>Liver cancer</a:t>
            </a:r>
          </a:p>
          <a:p>
            <a:r>
              <a:rPr lang="en-US" dirty="0" smtClean="0"/>
              <a:t>Death</a:t>
            </a:r>
          </a:p>
          <a:p>
            <a:r>
              <a:rPr lang="en-US" dirty="0" smtClean="0"/>
              <a:t>Some people’s bodies clear the virus without treatment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4206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Vaccine</a:t>
            </a:r>
          </a:p>
          <a:p>
            <a:r>
              <a:rPr lang="en-US" dirty="0" smtClean="0"/>
              <a:t>Abstinence</a:t>
            </a:r>
          </a:p>
          <a:p>
            <a:r>
              <a:rPr lang="en-US" dirty="0" smtClean="0"/>
              <a:t>Condoms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Injection of antibodies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Prevention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Hepatitis 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3083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95834813-4DC3-4A1D-902D-256321301F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The progression of HIV if untreated and the possibility of infecting others through unprotected sex:</a:t>
            </a:r>
          </a:p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DF730BA7-0E4E-4F99-820B-0DA548A90D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Human Immunodeficiency Virus (HIV)</a:t>
            </a:r>
          </a:p>
        </p:txBody>
      </p:sp>
      <p:sp>
        <p:nvSpPr>
          <p:cNvPr id="4" name="AutoShape 13">
            <a:extLst>
              <a:ext uri="{FF2B5EF4-FFF2-40B4-BE49-F238E27FC236}">
                <a16:creationId xmlns:a16="http://schemas.microsoft.com/office/drawing/2014/main" xmlns="" id="{5486E9CD-BCEB-4C3C-82D3-D8533AB8F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829" y="3889425"/>
            <a:ext cx="126866" cy="1399732"/>
          </a:xfrm>
          <a:prstGeom prst="upArrow">
            <a:avLst>
              <a:gd name="adj1" fmla="val 50000"/>
              <a:gd name="adj2" fmla="val 90774"/>
            </a:avLst>
          </a:prstGeom>
          <a:solidFill>
            <a:srgbClr val="B40000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/>
          </a:p>
        </p:txBody>
      </p:sp>
      <p:sp>
        <p:nvSpPr>
          <p:cNvPr id="5" name="AutoShape 18">
            <a:extLst>
              <a:ext uri="{FF2B5EF4-FFF2-40B4-BE49-F238E27FC236}">
                <a16:creationId xmlns:a16="http://schemas.microsoft.com/office/drawing/2014/main" xmlns="" id="{9F514488-96C2-4E5A-9036-1E70D37AFA3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440328" y="3060348"/>
            <a:ext cx="145653" cy="4425951"/>
          </a:xfrm>
          <a:prstGeom prst="upArrow">
            <a:avLst>
              <a:gd name="adj1" fmla="val 50000"/>
              <a:gd name="adj2" fmla="val 90774"/>
            </a:avLst>
          </a:prstGeom>
          <a:solidFill>
            <a:srgbClr val="B40000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en-US"/>
          </a:p>
        </p:txBody>
      </p:sp>
      <p:sp>
        <p:nvSpPr>
          <p:cNvPr id="6" name="AutoShape 23">
            <a:extLst>
              <a:ext uri="{FF2B5EF4-FFF2-40B4-BE49-F238E27FC236}">
                <a16:creationId xmlns:a16="http://schemas.microsoft.com/office/drawing/2014/main" xmlns="" id="{17D34DD4-DC2A-41C5-A64E-BEBB6E768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2558" y="3901914"/>
            <a:ext cx="133635" cy="1348027"/>
          </a:xfrm>
          <a:prstGeom prst="upArrow">
            <a:avLst>
              <a:gd name="adj1" fmla="val 50000"/>
              <a:gd name="adj2" fmla="val 90774"/>
            </a:avLst>
          </a:prstGeom>
          <a:solidFill>
            <a:srgbClr val="B40000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/>
          </a:p>
        </p:txBody>
      </p:sp>
      <p:sp>
        <p:nvSpPr>
          <p:cNvPr id="9" name="Text Box 39">
            <a:extLst>
              <a:ext uri="{FF2B5EF4-FFF2-40B4-BE49-F238E27FC236}">
                <a16:creationId xmlns:a16="http://schemas.microsoft.com/office/drawing/2014/main" xmlns="" id="{B35919CF-8B31-4490-8386-88E98ED6D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29" y="5779647"/>
            <a:ext cx="2965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>
                <a:latin typeface="+mj-lt"/>
                <a:ea typeface="Arial" charset="0"/>
                <a:cs typeface="Arial" charset="0"/>
              </a:rPr>
              <a:t>Capable of Infecting Others</a:t>
            </a:r>
          </a:p>
        </p:txBody>
      </p:sp>
      <p:sp>
        <p:nvSpPr>
          <p:cNvPr id="10" name="Text Box 49">
            <a:extLst>
              <a:ext uri="{FF2B5EF4-FFF2-40B4-BE49-F238E27FC236}">
                <a16:creationId xmlns:a16="http://schemas.microsoft.com/office/drawing/2014/main" xmlns="" id="{08B2DCC9-B2AB-478E-B903-46B719474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2358" y="5272917"/>
            <a:ext cx="320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000">
                <a:latin typeface="+mj-lt"/>
                <a:ea typeface="Arial" charset="0"/>
                <a:cs typeface="Arial" charset="0"/>
              </a:rPr>
              <a:t>Up to 10 Years or Longer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2BF17AB-9D19-416C-8437-DCD01F3286E4}"/>
              </a:ext>
            </a:extLst>
          </p:cNvPr>
          <p:cNvSpPr txBox="1"/>
          <p:nvPr/>
        </p:nvSpPr>
        <p:spPr>
          <a:xfrm>
            <a:off x="1774439" y="3282863"/>
            <a:ext cx="1229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+mj-lt"/>
                <a:ea typeface="Arial" charset="0"/>
                <a:cs typeface="Arial" charset="0"/>
              </a:rPr>
              <a:t>Contract HIV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3705814-07C8-4F86-99DD-8188D6D629E2}"/>
              </a:ext>
            </a:extLst>
          </p:cNvPr>
          <p:cNvSpPr txBox="1"/>
          <p:nvPr/>
        </p:nvSpPr>
        <p:spPr>
          <a:xfrm>
            <a:off x="2872457" y="3286396"/>
            <a:ext cx="1464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+mj-lt"/>
                <a:ea typeface="Arial" charset="0"/>
                <a:cs typeface="Arial" charset="0"/>
              </a:rPr>
              <a:t>HIV</a:t>
            </a:r>
          </a:p>
          <a:p>
            <a:r>
              <a:rPr lang="en-US">
                <a:latin typeface="+mj-lt"/>
                <a:ea typeface="Arial" charset="0"/>
                <a:cs typeface="Arial" charset="0"/>
              </a:rPr>
              <a:t>Antibodies</a:t>
            </a:r>
          </a:p>
        </p:txBody>
      </p:sp>
      <p:sp>
        <p:nvSpPr>
          <p:cNvPr id="13" name="Text Box 30">
            <a:extLst>
              <a:ext uri="{FF2B5EF4-FFF2-40B4-BE49-F238E27FC236}">
                <a16:creationId xmlns:a16="http://schemas.microsoft.com/office/drawing/2014/main" xmlns="" id="{7FA437B3-6B05-4019-8DE0-4DFFEAF11A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6801" y="3310671"/>
            <a:ext cx="1470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>
                <a:latin typeface="+mj-lt"/>
                <a:ea typeface="Arial" charset="0"/>
                <a:cs typeface="Arial" charset="0"/>
              </a:rPr>
              <a:t>HIV-Related Symptoms</a:t>
            </a:r>
          </a:p>
        </p:txBody>
      </p:sp>
      <p:sp>
        <p:nvSpPr>
          <p:cNvPr id="14" name="Text Box 20">
            <a:extLst>
              <a:ext uri="{FF2B5EF4-FFF2-40B4-BE49-F238E27FC236}">
                <a16:creationId xmlns:a16="http://schemas.microsoft.com/office/drawing/2014/main" xmlns="" id="{5B1A287B-0BE8-44FD-854D-CDAF0CAED5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4379" y="5093092"/>
            <a:ext cx="850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>
                <a:latin typeface="+mj-lt"/>
                <a:ea typeface="Arial" charset="0"/>
                <a:cs typeface="Arial" charset="0"/>
              </a:rPr>
              <a:t>AIDS?</a:t>
            </a:r>
          </a:p>
        </p:txBody>
      </p:sp>
      <p:sp>
        <p:nvSpPr>
          <p:cNvPr id="15" name="AutoShape 23">
            <a:extLst>
              <a:ext uri="{FF2B5EF4-FFF2-40B4-BE49-F238E27FC236}">
                <a16:creationId xmlns:a16="http://schemas.microsoft.com/office/drawing/2014/main" xmlns="" id="{213A97A7-4DF6-4C49-B014-77F349ED9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8088" y="3896998"/>
            <a:ext cx="133635" cy="1357861"/>
          </a:xfrm>
          <a:prstGeom prst="upArrow">
            <a:avLst>
              <a:gd name="adj1" fmla="val 50000"/>
              <a:gd name="adj2" fmla="val 90774"/>
            </a:avLst>
          </a:prstGeom>
          <a:solidFill>
            <a:srgbClr val="B40000"/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/>
          </a:p>
        </p:txBody>
      </p:sp>
      <p:sp>
        <p:nvSpPr>
          <p:cNvPr id="16" name="AutoShape 18">
            <a:extLst>
              <a:ext uri="{FF2B5EF4-FFF2-40B4-BE49-F238E27FC236}">
                <a16:creationId xmlns:a16="http://schemas.microsoft.com/office/drawing/2014/main" xmlns="" id="{45941B82-7541-48FE-B60E-284E5EF1A4E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429998" y="3952762"/>
            <a:ext cx="137246" cy="4396884"/>
          </a:xfrm>
          <a:prstGeom prst="upArrow">
            <a:avLst>
              <a:gd name="adj1" fmla="val 50000"/>
              <a:gd name="adj2" fmla="val 90774"/>
            </a:avLst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16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AFE59B4-F7C5-43C8-B875-284BE96CAB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Most people do not experience symptoms</a:t>
            </a:r>
          </a:p>
          <a:p>
            <a:r>
              <a:rPr lang="en-US"/>
              <a:t>Those who do may have:</a:t>
            </a:r>
          </a:p>
          <a:p>
            <a:pPr lvl="1"/>
            <a:r>
              <a:rPr lang="en-US"/>
              <a:t>Mild fever</a:t>
            </a:r>
          </a:p>
          <a:p>
            <a:pPr lvl="1"/>
            <a:r>
              <a:rPr lang="en-US"/>
              <a:t>Loss of appetite</a:t>
            </a:r>
          </a:p>
          <a:p>
            <a:pPr lvl="1"/>
            <a:r>
              <a:rPr lang="en-US"/>
              <a:t>Skin rash</a:t>
            </a:r>
          </a:p>
          <a:p>
            <a:pPr lvl="1"/>
            <a:r>
              <a:rPr lang="en-US"/>
              <a:t>Lack of energy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A467F185-C5FB-42A7-AABA-274F1A5F05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Symptoms of HIV</a:t>
            </a:r>
          </a:p>
        </p:txBody>
      </p:sp>
    </p:spTree>
    <p:extLst>
      <p:ext uri="{BB962C8B-B14F-4D97-AF65-F5344CB8AC3E}">
        <p14:creationId xmlns:p14="http://schemas.microsoft.com/office/powerpoint/2010/main" val="6017447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FDDEDB0-500E-4BDA-9EA7-A556C31447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HIV </a:t>
            </a:r>
            <a:r>
              <a:rPr lang="en-US" dirty="0" smtClean="0"/>
              <a:t>can </a:t>
            </a:r>
            <a:r>
              <a:rPr lang="en-US" dirty="0"/>
              <a:t>be detected by laboratory tests</a:t>
            </a:r>
          </a:p>
          <a:p>
            <a:r>
              <a:rPr lang="en-US" dirty="0" smtClean="0"/>
              <a:t>Can take 3 weeks to 3 months to detect  </a:t>
            </a:r>
            <a:endParaRPr lang="en-US" dirty="0"/>
          </a:p>
          <a:p>
            <a:r>
              <a:rPr lang="en-US" dirty="0"/>
              <a:t>Many clinics provide free and confidential STI and HIV testing</a:t>
            </a:r>
          </a:p>
          <a:p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849EE69B-0B25-4D0E-B088-F1CAFB9234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HIV Testing</a:t>
            </a:r>
          </a:p>
        </p:txBody>
      </p:sp>
    </p:spTree>
    <p:extLst>
      <p:ext uri="{BB962C8B-B14F-4D97-AF65-F5344CB8AC3E}">
        <p14:creationId xmlns:p14="http://schemas.microsoft.com/office/powerpoint/2010/main" val="3286252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EA470870-6679-4E52-B67E-5B52F301A4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/>
              <a:t>Today: Understanding STIs and HIV and How to Reduce Your Risk 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BEE01E5-EFC5-4C2F-AB2D-D79EB3863C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pPr marL="457200" indent="-457200">
              <a:buAutoNum type="arabicPeriod"/>
            </a:pPr>
            <a:r>
              <a:rPr lang="en-US" dirty="0">
                <a:cs typeface="Arial"/>
              </a:rPr>
              <a:t>STI's: How Much Do You Know? </a:t>
            </a:r>
            <a:endParaRPr lang="en-US" dirty="0"/>
          </a:p>
          <a:p>
            <a:pPr marL="457200" indent="-457200">
              <a:buAutoNum type="arabicPeriod"/>
            </a:pPr>
            <a:r>
              <a:rPr lang="en-US" dirty="0">
                <a:cs typeface="Arial"/>
              </a:rPr>
              <a:t>Sexually Transmitted Infections</a:t>
            </a:r>
          </a:p>
          <a:p>
            <a:pPr marL="457200" indent="-457200">
              <a:buAutoNum type="arabicPeriod"/>
            </a:pPr>
            <a:r>
              <a:rPr lang="en-US" dirty="0">
                <a:cs typeface="Arial"/>
              </a:rPr>
              <a:t>Doing It Right – Condoms and Dental Dams </a:t>
            </a:r>
          </a:p>
        </p:txBody>
      </p:sp>
    </p:spTree>
    <p:extLst>
      <p:ext uri="{BB962C8B-B14F-4D97-AF65-F5344CB8AC3E}">
        <p14:creationId xmlns:p14="http://schemas.microsoft.com/office/powerpoint/2010/main" val="7442051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DBD3476F-B2B7-4145-AC21-1BE6F439CD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pPr>
              <a:lnSpc>
                <a:spcPct val="100000"/>
              </a:lnSpc>
            </a:pPr>
            <a:r>
              <a:rPr lang="en-US"/>
              <a:t>Abstinence</a:t>
            </a:r>
          </a:p>
          <a:p>
            <a:pPr>
              <a:lnSpc>
                <a:spcPct val="100000"/>
              </a:lnSpc>
            </a:pPr>
            <a:r>
              <a:rPr lang="en-US"/>
              <a:t>Condoms</a:t>
            </a:r>
          </a:p>
          <a:p>
            <a:pPr>
              <a:lnSpc>
                <a:spcPct val="100000"/>
              </a:lnSpc>
            </a:pPr>
            <a:r>
              <a:rPr lang="en-US"/>
              <a:t>Pre-exposure Prophylaxis (PrEP)</a:t>
            </a:r>
          </a:p>
          <a:p>
            <a:pPr>
              <a:lnSpc>
                <a:spcPct val="100000"/>
              </a:lnSpc>
            </a:pPr>
            <a:r>
              <a:rPr lang="en-US">
                <a:cs typeface="Arial" panose="020B0604020202020204"/>
              </a:rPr>
              <a:t>Post-Exposure Prophylaxis (PEP)</a:t>
            </a:r>
          </a:p>
          <a:p>
            <a:endParaRPr lang="en-US"/>
          </a:p>
          <a:p>
            <a:endParaRPr lang="en-US">
              <a:cs typeface="Arial" panose="020B0604020202020204"/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xmlns="" id="{331E9162-2A26-4358-AB6B-A13B78C77E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/>
              <a:t>There is no cure</a:t>
            </a:r>
          </a:p>
          <a:p>
            <a:pPr>
              <a:lnSpc>
                <a:spcPct val="100000"/>
              </a:lnSpc>
            </a:pPr>
            <a:r>
              <a:rPr lang="en-US"/>
              <a:t>Symptoms and opportunistic infections can be treated</a:t>
            </a:r>
          </a:p>
          <a:p>
            <a:pPr>
              <a:lnSpc>
                <a:spcPct val="100000"/>
              </a:lnSpc>
            </a:pPr>
            <a:r>
              <a:rPr lang="en-US"/>
              <a:t>Available for people living with HIV and their partners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xmlns="" id="{930DB8B3-4E6F-41F0-82F9-0F23ACD240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Prevention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xmlns="" id="{1A52D941-E44E-40FE-807C-5DF1CB0ACD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Treatment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183D3A0-D9D8-44D6-99F0-6645C16579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HIV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xmlns="" id="{D12F0E73-E304-4C46-8142-3E1FB6A02F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95350"/>
            <a:ext cx="0" cy="0"/>
          </a:xfrm>
        </p:spPr>
        <p:txBody>
          <a:bodyPr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B3DDAE1-19C6-4776-9522-5E915D299563}"/>
              </a:ext>
            </a:extLst>
          </p:cNvPr>
          <p:cNvSpPr txBox="1"/>
          <p:nvPr/>
        </p:nvSpPr>
        <p:spPr>
          <a:xfrm>
            <a:off x="591927" y="5537578"/>
            <a:ext cx="8080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/>
              <a:t>With proper care, HIV can be managed and most people can live a full and healthy life.</a:t>
            </a:r>
          </a:p>
        </p:txBody>
      </p:sp>
    </p:spTree>
    <p:extLst>
      <p:ext uri="{BB962C8B-B14F-4D97-AF65-F5344CB8AC3E}">
        <p14:creationId xmlns:p14="http://schemas.microsoft.com/office/powerpoint/2010/main" val="15511186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521C778-74A6-417F-AF05-4DC1B998C3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16128" y="2018494"/>
            <a:ext cx="3748437" cy="4164070"/>
          </a:xfrm>
        </p:spPr>
        <p:txBody>
          <a:bodyPr/>
          <a:lstStyle/>
          <a:p>
            <a:r>
              <a:rPr lang="en-US"/>
              <a:t>Trichomoniasis</a:t>
            </a:r>
          </a:p>
          <a:p>
            <a:r>
              <a:rPr lang="en-US"/>
              <a:t>Pubic Lice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1298EBE2-6C6A-45F9-BC56-824D56940E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STIs Caused By Parasites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7DFF281-AC61-4708-BA0C-8380487FC9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379"/>
          <a:stretch/>
        </p:blipFill>
        <p:spPr>
          <a:xfrm>
            <a:off x="517802" y="2018494"/>
            <a:ext cx="4054198" cy="393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60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A54BB9C-4183-4F07-8F9C-646E2C775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Most people will not get symptoms</a:t>
            </a:r>
          </a:p>
          <a:p>
            <a:r>
              <a:rPr lang="en-US"/>
              <a:t>Heavy, yellow-green or gray vaginal discharge</a:t>
            </a:r>
          </a:p>
          <a:p>
            <a:r>
              <a:rPr lang="en-US"/>
              <a:t>Discomfort during intercourse</a:t>
            </a:r>
          </a:p>
          <a:p>
            <a:r>
              <a:rPr lang="en-US"/>
              <a:t>Vaginal odor</a:t>
            </a:r>
          </a:p>
          <a:p>
            <a:r>
              <a:rPr lang="en-US"/>
              <a:t>Painful urination</a:t>
            </a:r>
          </a:p>
          <a:p>
            <a:r>
              <a:rPr lang="en-US"/>
              <a:t>Soreness or irritation of the genitals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6A00CD62-3372-422C-BBB7-28A8BBFB03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Symptoms of Trichomoniasis</a:t>
            </a:r>
          </a:p>
        </p:txBody>
      </p:sp>
    </p:spTree>
    <p:extLst>
      <p:ext uri="{BB962C8B-B14F-4D97-AF65-F5344CB8AC3E}">
        <p14:creationId xmlns:p14="http://schemas.microsoft.com/office/powerpoint/2010/main" val="2397036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6F1E16C-737B-445C-8BFB-D1C6C90962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May increase risk of becoming infected with HIV</a:t>
            </a:r>
          </a:p>
          <a:p>
            <a:r>
              <a:rPr lang="en-US"/>
              <a:t>May cause low birth weight babies</a:t>
            </a:r>
          </a:p>
          <a:p>
            <a:r>
              <a:rPr lang="en-US"/>
              <a:t>May cause premature delivery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1572044A-5D57-4954-A227-E95EBB996B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Complications of Trichomoniasis</a:t>
            </a:r>
          </a:p>
        </p:txBody>
      </p:sp>
    </p:spTree>
    <p:extLst>
      <p:ext uri="{BB962C8B-B14F-4D97-AF65-F5344CB8AC3E}">
        <p14:creationId xmlns:p14="http://schemas.microsoft.com/office/powerpoint/2010/main" val="30010332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D08483-D7C1-4328-B774-02F87098E1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45920" y="822960"/>
            <a:ext cx="0" cy="0"/>
          </a:xfrm>
        </p:spPr>
        <p:txBody>
          <a:bodyPr/>
          <a:lstStyle/>
          <a:p>
            <a:r>
              <a:rPr lang="en-US" sz="3600">
                <a:solidFill>
                  <a:schemeClr val="bg1"/>
                </a:solidFill>
              </a:rPr>
              <a:t>Trichomoniasis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020D9AEF-0FCC-4A66-8B59-C308C149A4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Abstinence</a:t>
            </a:r>
          </a:p>
          <a:p>
            <a:r>
              <a:rPr lang="en-US"/>
              <a:t>Condoms</a:t>
            </a:r>
          </a:p>
          <a:p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xmlns="" id="{1EF6958F-66E6-4E6E-A261-1859A93296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Antibiotics</a:t>
            </a:r>
          </a:p>
          <a:p>
            <a:endParaRPr lang="en-US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xmlns="" id="{212AC20A-0715-4F89-B19C-FAAE6248E1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Prevention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xmlns="" id="{83B48065-6718-4A67-BEC0-D26D5A815F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Treatment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02CC5C4-FDBA-4544-9320-90ABB3170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667" y="3310359"/>
            <a:ext cx="4107567" cy="273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487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3120471-1B68-4671-B7DE-CBB0C8C607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Pubic Lice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E6EED2F9-8821-45DE-8AB9-2DB8537C29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1" y="2018494"/>
            <a:ext cx="3484389" cy="622069"/>
          </a:xfrm>
        </p:spPr>
        <p:txBody>
          <a:bodyPr/>
          <a:lstStyle/>
          <a:p>
            <a:r>
              <a:rPr lang="en-US"/>
              <a:t>Also known as: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16424" y="2018494"/>
            <a:ext cx="1420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CRABS</a:t>
            </a:r>
            <a:endParaRPr lang="en-US" sz="2800" dirty="0"/>
          </a:p>
        </p:txBody>
      </p:sp>
      <p:pic>
        <p:nvPicPr>
          <p:cNvPr id="1026" name="Picture 2" descr="public li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08" y="2911219"/>
            <a:ext cx="8305395" cy="236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81625" y="5999584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Credit: </a:t>
            </a:r>
            <a:r>
              <a:rPr lang="en-US" i="1" u="sng" dirty="0">
                <a:hlinkClick r:id="rId4"/>
              </a:rPr>
              <a:t>PHIL</a:t>
            </a:r>
            <a:r>
              <a:rPr lang="en-US" i="1" dirty="0"/>
              <a:t>, </a:t>
            </a:r>
            <a:r>
              <a:rPr lang="en-US" i="1" u="sng" dirty="0" err="1">
                <a:hlinkClick r:id="rId5"/>
              </a:rPr>
              <a:t>DPDx</a:t>
            </a:r>
            <a:r>
              <a:rPr lang="en-US" i="1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1050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5AE5D34-CC59-467A-BB7A-5D77D4AF67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Itching</a:t>
            </a:r>
          </a:p>
          <a:p>
            <a:r>
              <a:rPr lang="en-US"/>
              <a:t>Blue or grey spots on skin</a:t>
            </a:r>
          </a:p>
          <a:p>
            <a:r>
              <a:rPr lang="en-US"/>
              <a:t>Insects or eggs in pubic hair</a:t>
            </a:r>
          </a:p>
          <a:p>
            <a:r>
              <a:rPr lang="en-US"/>
              <a:t>Tiny blood spots on underwear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7F427FA5-B85F-4918-857C-0141AFA203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Pubic Lice Symptoms</a:t>
            </a:r>
          </a:p>
        </p:txBody>
      </p:sp>
    </p:spTree>
    <p:extLst>
      <p:ext uri="{BB962C8B-B14F-4D97-AF65-F5344CB8AC3E}">
        <p14:creationId xmlns:p14="http://schemas.microsoft.com/office/powerpoint/2010/main" val="23268393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3C32892-BD8E-4591-B8E2-09087D3560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17574" y="2018494"/>
            <a:ext cx="3246992" cy="4164070"/>
          </a:xfrm>
        </p:spPr>
        <p:txBody>
          <a:bodyPr/>
          <a:lstStyle/>
          <a:p>
            <a:r>
              <a:rPr lang="en-US"/>
              <a:t>Treatable with a topical solution that kills the lice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C9467DB4-C77F-4BA0-A8AC-CCA5A73315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Pubic Lice Treatment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0F9CE2D-5327-4FDA-A8DC-6A13E2F7F0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145" r="-2"/>
          <a:stretch/>
        </p:blipFill>
        <p:spPr>
          <a:xfrm>
            <a:off x="490452" y="2176273"/>
            <a:ext cx="4670127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737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52B86D9-4AF3-4A1B-A924-9112450775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Not all STIs can be cured, but treatment is available to help manage most symptoms.</a:t>
            </a:r>
          </a:p>
          <a:p>
            <a:r>
              <a:rPr lang="en-US"/>
              <a:t>A person can have more than one STI.</a:t>
            </a:r>
          </a:p>
          <a:p>
            <a:r>
              <a:rPr lang="en-US"/>
              <a:t>The most common symptom for STIs is no symptom at all. A person may not know they are infected.</a:t>
            </a:r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83CEA746-15E1-4F27-871A-AF94E565CC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Things to Remember</a:t>
            </a:r>
          </a:p>
        </p:txBody>
      </p:sp>
    </p:spTree>
    <p:extLst>
      <p:ext uri="{BB962C8B-B14F-4D97-AF65-F5344CB8AC3E}">
        <p14:creationId xmlns:p14="http://schemas.microsoft.com/office/powerpoint/2010/main" val="21602664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4432616-02FC-4C99-9870-C468F16E97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en-US"/>
              <a:t>Transmission risks may be reduced by:</a:t>
            </a:r>
          </a:p>
          <a:p>
            <a:pPr lvl="1"/>
            <a:r>
              <a:rPr lang="en-US"/>
              <a:t>Not having sex (abstinence)</a:t>
            </a:r>
            <a:endParaRPr lang="en-US">
              <a:cs typeface="Arial"/>
            </a:endParaRPr>
          </a:p>
          <a:p>
            <a:pPr lvl="1"/>
            <a:r>
              <a:rPr lang="en-US"/>
              <a:t>Getting vaccinated</a:t>
            </a:r>
          </a:p>
          <a:p>
            <a:pPr lvl="1"/>
            <a:r>
              <a:rPr lang="en-US"/>
              <a:t>Using latex, polyurethane, polyisoprene, or nitrile condoms (and dental dams for oral sex) correctly and consistently</a:t>
            </a:r>
            <a:endParaRPr lang="en-US">
              <a:cs typeface="Arial"/>
            </a:endParaRPr>
          </a:p>
          <a:p>
            <a:pPr lvl="1"/>
            <a:r>
              <a:rPr lang="en-US"/>
              <a:t>Using PrEP / PEP</a:t>
            </a:r>
            <a:endParaRPr lang="en-US">
              <a:cs typeface="Arial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0945BCB2-8005-41C5-A490-8EA0FF7C9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Things to Remember</a:t>
            </a:r>
          </a:p>
        </p:txBody>
      </p:sp>
    </p:spTree>
    <p:extLst>
      <p:ext uri="{BB962C8B-B14F-4D97-AF65-F5344CB8AC3E}">
        <p14:creationId xmlns:p14="http://schemas.microsoft.com/office/powerpoint/2010/main" val="834369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9554757A-2BCD-48FE-BEE2-29C87AB167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en-US">
                <a:cs typeface="Arial"/>
              </a:rPr>
              <a:t>Let's take 3 minutes to fill out the worksheet, answering T (True) or F (False) for each statement.</a:t>
            </a:r>
          </a:p>
          <a:p>
            <a:r>
              <a:rPr lang="en-US">
                <a:cs typeface="Arial"/>
              </a:rPr>
              <a:t>Update your answers as we go through the slides and learn more!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C5491B9-D521-4586-A643-6F5CAEE286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Worksheet 5A – STI's: How Much Do You Know?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5518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CA67BB5-262C-4E3D-8867-4FFBF2E7DF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Daily PrEP</a:t>
            </a:r>
            <a:endParaRPr lang="en-US"/>
          </a:p>
        </p:txBody>
      </p:sp>
      <p:pic>
        <p:nvPicPr>
          <p:cNvPr id="4" name="Picture 4">
            <a:hlinkClick r:id="" action="ppaction://media"/>
            <a:extLst>
              <a:ext uri="{FF2B5EF4-FFF2-40B4-BE49-F238E27FC236}">
                <a16:creationId xmlns:a16="http://schemas.microsoft.com/office/drawing/2014/main" xmlns="" id="{12704F34-6BF9-4014-A828-DB16C0EC273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54811" y="1913088"/>
            <a:ext cx="7634377" cy="42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1991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CA67BB5-262C-4E3D-8867-4FFBF2E7DF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Emergency PEP</a:t>
            </a:r>
            <a:endParaRPr lang="en-US"/>
          </a:p>
        </p:txBody>
      </p:sp>
      <p:pic>
        <p:nvPicPr>
          <p:cNvPr id="2" name="Picture 4">
            <a:hlinkClick r:id="" action="ppaction://media"/>
            <a:extLst>
              <a:ext uri="{FF2B5EF4-FFF2-40B4-BE49-F238E27FC236}">
                <a16:creationId xmlns:a16="http://schemas.microsoft.com/office/drawing/2014/main" xmlns="" id="{30790FE9-91AA-4A15-90EF-E5D5CE3B261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40434" y="1927465"/>
            <a:ext cx="7663132" cy="431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291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0C94C9C5-BBCB-41E8-8A26-01304258DA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STI Checks and Testing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5E6BB1E-7C6F-42A0-9CCB-DCBCC856C2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en-US"/>
              <a:t>Checks and testing are very important for early detection and treatment.</a:t>
            </a:r>
          </a:p>
          <a:p>
            <a:r>
              <a:rPr lang="en-US"/>
              <a:t>Untreated STIs can cause serious and permanent health problems. </a:t>
            </a:r>
          </a:p>
          <a:p>
            <a:pPr lvl="1"/>
            <a:r>
              <a:rPr lang="en-US"/>
              <a:t>When STIs are discovered and treated early, these complications are much less likely.</a:t>
            </a:r>
          </a:p>
          <a:p>
            <a:r>
              <a:rPr lang="en-US"/>
              <a:t>If a person receives a positive test result, it is very important for their partner(s) to be tested, too.</a:t>
            </a:r>
            <a:endParaRPr lang="en-US">
              <a:cs typeface="Arial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990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7D89FE94-FD7F-4F97-87F1-8CE05F3A66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STI Checks and Testing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0686F-AD1F-43D1-B53C-654E3D7A35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Types of tests:</a:t>
            </a:r>
          </a:p>
          <a:p>
            <a:pPr lvl="1"/>
            <a:r>
              <a:rPr lang="en-US" dirty="0"/>
              <a:t>Urine</a:t>
            </a:r>
          </a:p>
          <a:p>
            <a:pPr lvl="1"/>
            <a:r>
              <a:rPr lang="en-US" dirty="0"/>
              <a:t>Blood</a:t>
            </a:r>
          </a:p>
          <a:p>
            <a:pPr lvl="1"/>
            <a:r>
              <a:rPr lang="en-US" dirty="0"/>
              <a:t>Swab (oral, rectal, vaginal)</a:t>
            </a:r>
          </a:p>
          <a:p>
            <a:pPr lvl="1"/>
            <a:r>
              <a:rPr lang="en-US" dirty="0"/>
              <a:t>Genital exam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8A2BAF1-54AD-4981-BE53-9A6F9ABF8C8A}"/>
              </a:ext>
            </a:extLst>
          </p:cNvPr>
          <p:cNvSpPr txBox="1"/>
          <p:nvPr/>
        </p:nvSpPr>
        <p:spPr>
          <a:xfrm>
            <a:off x="378485" y="4828648"/>
            <a:ext cx="8163096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 dirty="0">
                <a:latin typeface="+mj-lt"/>
                <a:ea typeface="Arial" charset="0"/>
                <a:cs typeface="Arial"/>
              </a:rPr>
              <a:t>People should ask to be tested for STIs because it may not be done automatically when having a medical exam.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9038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BEB3EF06-0BFC-4C6A-8021-1BCE074E9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cs typeface="Arial"/>
              </a:rPr>
              <a:t>Community Testing Sites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77685D4-A397-40D2-8B3F-6E18E70305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dirty="0" smtClean="0">
                <a:cs typeface="Arial"/>
              </a:rPr>
              <a:t>[insert sites here]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47801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7D89FE94-FD7F-4F97-87F1-8CE05F3A66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STI Checks and Testing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0686F-AD1F-43D1-B53C-654E3D7A35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Types of tests:</a:t>
            </a:r>
          </a:p>
          <a:p>
            <a:pPr lvl="1"/>
            <a:r>
              <a:rPr lang="en-US" dirty="0"/>
              <a:t>Urine</a:t>
            </a:r>
          </a:p>
          <a:p>
            <a:pPr lvl="1"/>
            <a:r>
              <a:rPr lang="en-US" dirty="0"/>
              <a:t>Blood</a:t>
            </a:r>
          </a:p>
          <a:p>
            <a:pPr lvl="1"/>
            <a:r>
              <a:rPr lang="en-US" dirty="0"/>
              <a:t>Swab (oral, rectal, vaginal)</a:t>
            </a:r>
          </a:p>
          <a:p>
            <a:pPr lvl="1"/>
            <a:r>
              <a:rPr lang="en-US" dirty="0"/>
              <a:t>Genital exam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8A2BAF1-54AD-4981-BE53-9A6F9ABF8C8A}"/>
              </a:ext>
            </a:extLst>
          </p:cNvPr>
          <p:cNvSpPr txBox="1"/>
          <p:nvPr/>
        </p:nvSpPr>
        <p:spPr>
          <a:xfrm>
            <a:off x="501470" y="4704202"/>
            <a:ext cx="81630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j-lt"/>
                <a:ea typeface="Arial" charset="0"/>
                <a:cs typeface="Arial" charset="0"/>
              </a:rPr>
              <a:t>People </a:t>
            </a:r>
            <a:r>
              <a:rPr lang="en-US" sz="2400" b="1" dirty="0">
                <a:latin typeface="+mj-lt"/>
                <a:ea typeface="Arial" charset="0"/>
                <a:cs typeface="Arial" charset="0"/>
              </a:rPr>
              <a:t>should ask to be tested for STIs because it may not be done automatically when having a medical exam.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1123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9554757A-2BCD-48FE-BEE2-29C87AB167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en-US" sz="2800">
                <a:cs typeface="Arial"/>
              </a:rPr>
              <a:t>Let's review the answers!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C5491B9-D521-4586-A643-6F5CAEE286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Worksheet 5A – STI's: How Much Do You Know?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9015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9860FF1-6E58-4E1A-A8B4-38AD6ADFA9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200"/>
              <a:t>For more information about STIs and HIV, and to find a testing site, visit:</a:t>
            </a:r>
          </a:p>
          <a:p>
            <a:pPr marL="0" indent="0" algn="ctr">
              <a:buNone/>
            </a:pPr>
            <a:r>
              <a:rPr lang="en-US" sz="4400">
                <a:hlinkClick r:id="rId3"/>
              </a:rPr>
              <a:t>https://gettested.cdc.gov</a:t>
            </a:r>
            <a:endParaRPr lang="en-US" sz="4400"/>
          </a:p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55255CF5-8760-4AE3-81A8-6ACB3BD129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For more information…</a:t>
            </a:r>
          </a:p>
        </p:txBody>
      </p:sp>
    </p:spTree>
    <p:extLst>
      <p:ext uri="{BB962C8B-B14F-4D97-AF65-F5344CB8AC3E}">
        <p14:creationId xmlns:p14="http://schemas.microsoft.com/office/powerpoint/2010/main" val="5364391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A9C6927F-8A54-4014-B399-DCE747F00B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/>
              <a:t>Doing It Right 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F2F02902-14F1-4971-B66C-9B6459C63B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469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40D6FDC-7817-4119-9365-B7DE9FFE9A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pPr marL="0" indent="0" algn="ctr">
              <a:buNone/>
            </a:pPr>
            <a:endParaRPr lang="en-US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dirty="0">
                <a:ea typeface="+mn-lt"/>
                <a:cs typeface="+mn-lt"/>
              </a:rPr>
              <a:t>Please go to: </a:t>
            </a:r>
            <a:endParaRPr lang="en-US" dirty="0"/>
          </a:p>
          <a:p>
            <a:pPr marL="0" indent="0" algn="ctr">
              <a:buNone/>
            </a:pPr>
            <a:r>
              <a:rPr lang="en-US" dirty="0">
                <a:ea typeface="+mn-lt"/>
                <a:cs typeface="+mn-lt"/>
              </a:rPr>
              <a:t/>
            </a:r>
            <a:br>
              <a:rPr lang="en-US" dirty="0">
                <a:ea typeface="+mn-lt"/>
                <a:cs typeface="+mn-lt"/>
              </a:rPr>
            </a:br>
            <a:r>
              <a:rPr lang="en-US" dirty="0" smtClean="0">
                <a:ea typeface="+mn-lt"/>
                <a:cs typeface="+mn-lt"/>
              </a:rPr>
              <a:t>[insert link here]</a:t>
            </a:r>
            <a:endParaRPr lang="en-US" dirty="0">
              <a:cs typeface="Arial" panose="020B0604020202020204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3E38922-2F0E-4765-B4CE-A2C0C9A8B0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Anonymous Questions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40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6718 OICA PowerPointTemplate_Slid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idx="4294967295"/>
          </p:nvPr>
        </p:nvSpPr>
        <p:spPr>
          <a:xfrm>
            <a:off x="0" y="2770207"/>
            <a:ext cx="9144000" cy="786809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en-US" sz="400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Sexually Transmitted Infections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58540" y="5869172"/>
            <a:ext cx="3285460" cy="786809"/>
          </a:xfrm>
          <a:prstGeom prst="rect">
            <a:avLst/>
          </a:prstGeom>
          <a:solidFill>
            <a:srgbClr val="94B93D"/>
          </a:solidFill>
          <a:ln>
            <a:noFill/>
          </a:ln>
          <a:effectLst>
            <a:outerShdw dist="50800" dir="5400000" algn="ctr" rotWithShape="0">
              <a:srgbClr val="94B93D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736628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4EF44B2B-7672-400E-BC44-0CF74E2FDE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Resources </a:t>
            </a:r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0766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B445DDD0-5324-4379-918A-C7B6ABB4A9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en-US">
                <a:latin typeface="Arial"/>
                <a:cs typeface="Arial"/>
              </a:rPr>
              <a:t>Practice Makes Perfect! </a:t>
            </a:r>
            <a:endParaRPr lang="en-US"/>
          </a:p>
          <a:p>
            <a:pPr lvl="1"/>
            <a:r>
              <a:rPr lang="en-US">
                <a:latin typeface="Arial"/>
                <a:cs typeface="Arial"/>
              </a:rPr>
              <a:t>Risk Activity </a:t>
            </a:r>
          </a:p>
          <a:p>
            <a:pPr lvl="1"/>
            <a:r>
              <a:rPr lang="en-US">
                <a:latin typeface="Arial"/>
                <a:cs typeface="Arial"/>
              </a:rPr>
              <a:t>Role Play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FE4220C-5067-4A73-9FB7-D4DFD7E04D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ctr"/>
          <a:lstStyle/>
          <a:p>
            <a:r>
              <a:rPr lang="en-US">
                <a:latin typeface="Arial"/>
                <a:cs typeface="Arial"/>
              </a:rPr>
              <a:t>Next Time!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94523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6718 OICA PowerPointTemplate_Slides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9088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4068" y="350974"/>
            <a:ext cx="7549932" cy="787017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FFFF"/>
                </a:solidFill>
                <a:latin typeface="Bahnschrift Condensed" panose="020B0502040204020203" pitchFamily="34" charset="0"/>
              </a:rPr>
              <a:t>Session Wrap-Up Option 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4628-9013-3C49-83E7-11A9A6B9B2A2}" type="datetime1">
              <a:rPr lang="en-US" smtClean="0"/>
              <a:t>2/3/2021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279C-C57D-B545-9A26-5F4F3728DA05}" type="slidenum">
              <a:rPr lang="en-US" smtClean="0"/>
              <a:t>62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E1E6BC1B-FFE9-40F1-82CB-0988772CB49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1718884"/>
          <a:ext cx="9144000" cy="5139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358911453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3386723514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1150211697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790823830"/>
                    </a:ext>
                  </a:extLst>
                </a:gridCol>
              </a:tblGrid>
              <a:tr h="128477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6555716"/>
                  </a:ext>
                </a:extLst>
              </a:tr>
              <a:tr h="128477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4310841"/>
                  </a:ext>
                </a:extLst>
              </a:tr>
              <a:tr h="128477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8474575"/>
                  </a:ext>
                </a:extLst>
              </a:tr>
              <a:tr h="128477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50660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0182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AD578C50-EBE1-4990-B114-F3501978D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452" y="2018494"/>
            <a:ext cx="4890845" cy="4164070"/>
          </a:xfrm>
        </p:spPr>
        <p:txBody>
          <a:bodyPr/>
          <a:lstStyle/>
          <a:p>
            <a:r>
              <a:rPr lang="en-US" dirty="0"/>
              <a:t>Anyone can get an STI.</a:t>
            </a:r>
          </a:p>
          <a:p>
            <a:r>
              <a:rPr lang="en-US" dirty="0"/>
              <a:t>Many STIs have no symptoms.</a:t>
            </a:r>
          </a:p>
          <a:p>
            <a:r>
              <a:rPr lang="en-US" dirty="0"/>
              <a:t>All STIs can be treated, but not all can be cured.</a:t>
            </a:r>
          </a:p>
          <a:p>
            <a:r>
              <a:rPr lang="en-US" dirty="0"/>
              <a:t>STIs can occur more than once.</a:t>
            </a:r>
          </a:p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41DFE41-1E49-4695-945D-1991AE3A9B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Things to Remember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CD3FE07-7B48-4FB8-B02B-AEFEDA1A7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1514" y="2039512"/>
            <a:ext cx="2762034" cy="41430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5109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C76EE98B-520C-4389-8E6E-4A2771DAC9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en-US" dirty="0"/>
              <a:t>Transmission of STIs can be reduced by:</a:t>
            </a:r>
          </a:p>
          <a:p>
            <a:pPr lvl="1"/>
            <a:r>
              <a:rPr lang="en-US" dirty="0"/>
              <a:t>Not having sex; and</a:t>
            </a:r>
          </a:p>
          <a:p>
            <a:pPr lvl="1"/>
            <a:r>
              <a:rPr lang="en-US" dirty="0">
                <a:latin typeface="Arial"/>
                <a:cs typeface="Arial"/>
              </a:rPr>
              <a:t>Using latex, polyurethane, </a:t>
            </a:r>
            <a:r>
              <a:rPr lang="en-US" dirty="0" err="1">
                <a:latin typeface="Arial"/>
                <a:cs typeface="Arial"/>
              </a:rPr>
              <a:t>polyisoprene</a:t>
            </a:r>
            <a:r>
              <a:rPr lang="en-US" dirty="0">
                <a:latin typeface="Arial"/>
                <a:cs typeface="Arial"/>
              </a:rPr>
              <a:t>, or nitrile condoms (and, if having oral sex, a dental dam) consistently and correctly if someone chooses to have sex.</a:t>
            </a:r>
          </a:p>
          <a:p>
            <a:r>
              <a:rPr lang="en-US" dirty="0"/>
              <a:t>Being infected with one STI increases the risk for being infected with another </a:t>
            </a:r>
            <a:r>
              <a:rPr lang="en-US" dirty="0" smtClean="0"/>
              <a:t>STI.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DFD3661-A40C-4094-A7D2-B1419BA15C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Things to Remember</a:t>
            </a:r>
          </a:p>
        </p:txBody>
      </p:sp>
    </p:spTree>
    <p:extLst>
      <p:ext uri="{BB962C8B-B14F-4D97-AF65-F5344CB8AC3E}">
        <p14:creationId xmlns:p14="http://schemas.microsoft.com/office/powerpoint/2010/main" val="2944617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0291E5E2-6CD0-409D-BBDD-4339450F7B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STIs Caused By Bacteria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5B59669-4D61-4F73-A922-6B6828B60D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119"/>
          <a:stretch/>
        </p:blipFill>
        <p:spPr>
          <a:xfrm>
            <a:off x="479434" y="2018493"/>
            <a:ext cx="4092566" cy="4093462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AF4FDBBC-68E2-4FCA-9080-075E31739908}"/>
              </a:ext>
            </a:extLst>
          </p:cNvPr>
          <p:cNvSpPr txBox="1">
            <a:spLocks/>
          </p:cNvSpPr>
          <p:nvPr/>
        </p:nvSpPr>
        <p:spPr>
          <a:xfrm>
            <a:off x="4918841" y="2018494"/>
            <a:ext cx="3745725" cy="416407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25000"/>
              </a:lnSpc>
              <a:spcBef>
                <a:spcPts val="750"/>
              </a:spcBef>
              <a:spcAft>
                <a:spcPts val="3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spcAft>
                <a:spcPts val="300"/>
              </a:spcAft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spcAft>
                <a:spcPts val="3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spcAft>
                <a:spcPts val="3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25000"/>
              </a:lnSpc>
              <a:spcBef>
                <a:spcPts val="375"/>
              </a:spcBef>
              <a:spcAft>
                <a:spcPts val="300"/>
              </a:spcAft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Chlamydia</a:t>
            </a:r>
          </a:p>
          <a:p>
            <a:r>
              <a:rPr lang="en-US"/>
              <a:t>Gonorrhea</a:t>
            </a:r>
          </a:p>
          <a:p>
            <a:r>
              <a:rPr lang="en-US"/>
              <a:t>Syphilis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7423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50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1583</Words>
  <Application>Microsoft Office PowerPoint</Application>
  <PresentationFormat>On-screen Show (4:3)</PresentationFormat>
  <Paragraphs>365</Paragraphs>
  <Slides>62</Slides>
  <Notes>48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9" baseType="lpstr">
      <vt:lpstr>Arial</vt:lpstr>
      <vt:lpstr>Bahnschrift Condensed</vt:lpstr>
      <vt:lpstr>Calibri</vt:lpstr>
      <vt:lpstr>Courier New</vt:lpstr>
      <vt:lpstr>Roboto</vt:lpstr>
      <vt:lpstr>Wingdings</vt:lpstr>
      <vt:lpstr>Office Theme</vt:lpstr>
      <vt:lpstr>Welcome!</vt:lpstr>
      <vt:lpstr>PowerPoint Presentation</vt:lpstr>
      <vt:lpstr>PowerPoint Presentation</vt:lpstr>
      <vt:lpstr>PowerPoint Presentation</vt:lpstr>
      <vt:lpstr>PowerPoint Presentation</vt:lpstr>
      <vt:lpstr>Sexually Transmitted Infections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Chlamydia</vt:lpstr>
      <vt:lpstr>PowerPoint Presentation</vt:lpstr>
      <vt:lpstr>Symptoms of Gonorrhea</vt:lpstr>
      <vt:lpstr>PowerPoint Presentation</vt:lpstr>
      <vt:lpstr>Gonorrhea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HPV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Trichomoniasis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Session Wrap-Up Option 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Sexually Transmitted Diseases &amp; Infections</dc:title>
  <dc:creator>Jason Spitzer</dc:creator>
  <cp:lastModifiedBy>Valerie Sedivy</cp:lastModifiedBy>
  <cp:revision>43</cp:revision>
  <cp:lastPrinted>2016-10-12T17:27:42Z</cp:lastPrinted>
  <dcterms:created xsi:type="dcterms:W3CDTF">2015-10-14T16:10:53Z</dcterms:created>
  <dcterms:modified xsi:type="dcterms:W3CDTF">2021-02-03T22:10:13Z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492BB249-0BAC-4112-AA45-A2A2D358F903</vt:lpwstr>
  </property>
  <property fmtid="{D5CDD505-2E9C-101B-9397-08002B2CF9AE}" pid="3" name="ArticulatePath">
    <vt:lpwstr>PTC-Session 5- STI 2016_text only_unlocked_dc</vt:lpwstr>
  </property>
</Properties>
</file>