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4" r:id="rId3"/>
    <p:sldId id="257" r:id="rId4"/>
    <p:sldId id="385" r:id="rId5"/>
    <p:sldId id="273" r:id="rId6"/>
    <p:sldId id="274" r:id="rId7"/>
    <p:sldId id="266" r:id="rId8"/>
    <p:sldId id="387" r:id="rId9"/>
    <p:sldId id="386" r:id="rId10"/>
    <p:sldId id="383" r:id="rId11"/>
    <p:sldId id="391" r:id="rId12"/>
    <p:sldId id="39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E79297-7EEC-17B1-5EFE-14B1FF180108}" v="1690" dt="2020-10-15T23:27:24.264"/>
    <p1510:client id="{628964DA-4152-C0BD-81E2-4070F7F23057}" v="34" dt="2020-10-14T16:45:01.280"/>
    <p1510:client id="{7CEEDA91-0896-829E-EAEB-01B1242BFD1A}" v="12" dt="2020-10-14T16:51:00.253"/>
    <p1510:client id="{B875CE20-B85B-A8A0-4682-B53C8F3E3A19}" v="801" dt="2020-10-14T16:34:50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>
      <p:cViewPr varScale="1">
        <p:scale>
          <a:sx n="103" d="100"/>
          <a:sy n="103" d="100"/>
        </p:scale>
        <p:origin x="948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00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3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8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29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0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23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7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xmlns="" id="{2EDC38A5-36FD-413D-8631-FBBDB7C866BB}"/>
              </a:ext>
            </a:extLst>
          </p:cNvPr>
          <p:cNvSpPr/>
          <p:nvPr/>
        </p:nvSpPr>
        <p:spPr>
          <a:xfrm>
            <a:off x="6325921" y="4033859"/>
            <a:ext cx="263546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Bahnschrift SemiBold Condensed"/>
              </a:rPr>
              <a:t>What’s your favorite hobby? </a:t>
            </a:r>
            <a:endParaRPr lang="en-US" sz="240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2CB263F9-3BB7-4B3F-BE43-720141E2EDE1}"/>
              </a:ext>
            </a:extLst>
          </p:cNvPr>
          <p:cNvSpPr>
            <a:spLocks noGrp="1"/>
          </p:cNvSpPr>
          <p:nvPr/>
        </p:nvSpPr>
        <p:spPr>
          <a:xfrm>
            <a:off x="4704536" y="5665180"/>
            <a:ext cx="1906338" cy="75612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Bahnschrift Condensed"/>
              </a:rPr>
              <a:t>Today's Check-In Question!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Anonymous Questions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dirty="0">
                <a:cs typeface="Arial"/>
              </a:rPr>
              <a:t>Please go to: </a:t>
            </a: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b="1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b="1" dirty="0">
              <a:cs typeface="Arial"/>
            </a:endParaRPr>
          </a:p>
          <a:p>
            <a:pPr>
              <a:lnSpc>
                <a:spcPct val="200000"/>
              </a:lnSpc>
            </a:pPr>
            <a:endParaRPr lang="en-US" b="1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23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Next Time!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4506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>
                <a:ea typeface="+mn-lt"/>
                <a:cs typeface="+mn-lt"/>
              </a:rPr>
              <a:t>Sexual &amp; Reproductive Health Basics</a:t>
            </a:r>
            <a:endParaRPr lang="en-US">
              <a:cs typeface="Aria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0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9088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350974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Session Wrap-Up Option 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E9ADDFC-CA33-45B1-A5F0-167D0C728C08}"/>
              </a:ext>
            </a:extLst>
          </p:cNvPr>
          <p:cNvSpPr txBox="1"/>
          <p:nvPr/>
        </p:nvSpPr>
        <p:spPr>
          <a:xfrm>
            <a:off x="2488707" y="1781419"/>
            <a:ext cx="41665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ticulate Narrow" panose="02000506040000020004" pitchFamily="2" charset="0"/>
              </a:rPr>
              <a:t>3 Types of Communication Styles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dirty="0">
                <a:latin typeface="Articulate Narrow" panose="02000506040000020004" pitchFamily="2" charset="0"/>
              </a:rPr>
              <a:t>Passive                         Aggressive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dirty="0">
                <a:latin typeface="Articulate Narrow" panose="02000506040000020004" pitchFamily="2" charset="0"/>
              </a:rPr>
              <a:t>Assertive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dirty="0">
                <a:latin typeface="Articulate Narrow" panose="02000506040000020004" pitchFamily="2" charset="0"/>
              </a:rPr>
              <a:t>“I” Statements 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b="1" dirty="0">
                <a:latin typeface="Articulate Narrow" panose="02000506040000020004" pitchFamily="2" charset="0"/>
              </a:rPr>
              <a:t>4 Parts of A Message 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dirty="0">
                <a:latin typeface="Articulate Narrow" panose="02000506040000020004" pitchFamily="2" charset="0"/>
              </a:rPr>
              <a:t>Content				Eye Contact</a:t>
            </a:r>
          </a:p>
          <a:p>
            <a:pPr algn="ctr"/>
            <a:endParaRPr lang="en-US" dirty="0">
              <a:latin typeface="Articulate Narrow" panose="02000506040000020004" pitchFamily="2" charset="0"/>
            </a:endParaRPr>
          </a:p>
          <a:p>
            <a:pPr algn="ctr"/>
            <a:r>
              <a:rPr lang="en-US" dirty="0">
                <a:latin typeface="Articulate Narrow" panose="02000506040000020004" pitchFamily="2" charset="0"/>
              </a:rPr>
              <a:t>Tone of Voice	Body Language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DB43474-119E-45C4-B746-592DD2D332E5}"/>
              </a:ext>
            </a:extLst>
          </p:cNvPr>
          <p:cNvSpPr/>
          <p:nvPr/>
        </p:nvSpPr>
        <p:spPr>
          <a:xfrm>
            <a:off x="2698812" y="2330758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336AC4B-1631-4840-8FF6-9FDBBEFB09C1}"/>
              </a:ext>
            </a:extLst>
          </p:cNvPr>
          <p:cNvSpPr/>
          <p:nvPr/>
        </p:nvSpPr>
        <p:spPr>
          <a:xfrm>
            <a:off x="4901954" y="2330758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147689-BAF4-4F67-8022-79983A6B6BFC}"/>
              </a:ext>
            </a:extLst>
          </p:cNvPr>
          <p:cNvSpPr/>
          <p:nvPr/>
        </p:nvSpPr>
        <p:spPr>
          <a:xfrm>
            <a:off x="3875103" y="2880097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2736AD2-7B5B-4801-8E19-1B2FDA0785AD}"/>
              </a:ext>
            </a:extLst>
          </p:cNvPr>
          <p:cNvSpPr/>
          <p:nvPr/>
        </p:nvSpPr>
        <p:spPr>
          <a:xfrm>
            <a:off x="3875103" y="3718646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CAC54F2-09AE-4D25-A566-04EED1BBD115}"/>
              </a:ext>
            </a:extLst>
          </p:cNvPr>
          <p:cNvSpPr/>
          <p:nvPr/>
        </p:nvSpPr>
        <p:spPr>
          <a:xfrm>
            <a:off x="2698812" y="5054345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EAD839A-3DFD-4608-8A37-370A9AF07D35}"/>
              </a:ext>
            </a:extLst>
          </p:cNvPr>
          <p:cNvSpPr/>
          <p:nvPr/>
        </p:nvSpPr>
        <p:spPr>
          <a:xfrm>
            <a:off x="5094305" y="5054345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5D5F2E8-1E9E-4374-BC4F-CB05404B05F4}"/>
              </a:ext>
            </a:extLst>
          </p:cNvPr>
          <p:cNvSpPr/>
          <p:nvPr/>
        </p:nvSpPr>
        <p:spPr>
          <a:xfrm>
            <a:off x="2997697" y="5603684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793B03AE-1811-4AED-BEC5-88DC02A32970}"/>
              </a:ext>
            </a:extLst>
          </p:cNvPr>
          <p:cNvSpPr/>
          <p:nvPr/>
        </p:nvSpPr>
        <p:spPr>
          <a:xfrm>
            <a:off x="4572000" y="5603684"/>
            <a:ext cx="1393794" cy="37286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8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Review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Arial"/>
              </a:rPr>
              <a:t>What do you remember that we did in our first class?</a:t>
            </a:r>
          </a:p>
          <a:p>
            <a:r>
              <a:rPr lang="en-US">
                <a:cs typeface="Arial"/>
              </a:rPr>
              <a:t>Let's answer the anonymous questions!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1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54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Today: Making Clear Choices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xmlns="" id="{4ABDB3EA-4BF0-48C1-895E-2F99273D2048}"/>
              </a:ext>
            </a:extLst>
          </p:cNvPr>
          <p:cNvSpPr txBox="1">
            <a:spLocks/>
          </p:cNvSpPr>
          <p:nvPr/>
        </p:nvSpPr>
        <p:spPr>
          <a:xfrm>
            <a:off x="457200" y="1944414"/>
            <a:ext cx="8229600" cy="44506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Express Yourself (</a:t>
            </a:r>
            <a:r>
              <a:rPr lang="en-US" i="1" dirty="0">
                <a:solidFill>
                  <a:srgbClr val="333334"/>
                </a:solidFill>
                <a:ea typeface="+mn-lt"/>
                <a:cs typeface="+mn-lt"/>
              </a:rPr>
              <a:t>Communication Styles</a:t>
            </a: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Anniversary Night (</a:t>
            </a:r>
            <a:r>
              <a:rPr lang="en-US" i="1" dirty="0">
                <a:solidFill>
                  <a:srgbClr val="333334"/>
                </a:solidFill>
                <a:ea typeface="+mn-lt"/>
                <a:cs typeface="+mn-lt"/>
              </a:rPr>
              <a:t>Role Play</a:t>
            </a: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)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It Takes Two (</a:t>
            </a:r>
            <a:r>
              <a:rPr lang="en-US" i="1" dirty="0">
                <a:solidFill>
                  <a:srgbClr val="333334"/>
                </a:solidFill>
                <a:ea typeface="+mn-lt"/>
                <a:cs typeface="+mn-lt"/>
              </a:rPr>
              <a:t>Worksheet</a:t>
            </a: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)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Talking It Out (</a:t>
            </a:r>
            <a:r>
              <a:rPr lang="en-US" i="1" dirty="0">
                <a:solidFill>
                  <a:srgbClr val="333334"/>
                </a:solidFill>
                <a:ea typeface="+mn-lt"/>
                <a:cs typeface="+mn-lt"/>
              </a:rPr>
              <a:t>Role Play</a:t>
            </a:r>
            <a:r>
              <a:rPr lang="en-US" dirty="0">
                <a:solidFill>
                  <a:srgbClr val="333334"/>
                </a:solidFill>
                <a:ea typeface="+mn-lt"/>
                <a:cs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126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Passive, Aggressive, Assertive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87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Four Components of a Message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6BB6D4B-3D30-4DA2-A866-C162A69869BE}"/>
              </a:ext>
            </a:extLst>
          </p:cNvPr>
          <p:cNvSpPr txBox="1">
            <a:spLocks/>
          </p:cNvSpPr>
          <p:nvPr/>
        </p:nvSpPr>
        <p:spPr>
          <a:xfrm>
            <a:off x="226913" y="4891454"/>
            <a:ext cx="1758634" cy="4264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Content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A62086D8-BDD6-4134-84AC-A45BEBB9B681}"/>
              </a:ext>
            </a:extLst>
          </p:cNvPr>
          <p:cNvSpPr txBox="1">
            <a:spLocks/>
          </p:cNvSpPr>
          <p:nvPr/>
        </p:nvSpPr>
        <p:spPr>
          <a:xfrm>
            <a:off x="2413292" y="4863440"/>
            <a:ext cx="1851560" cy="61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50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Eye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50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Contact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7E2EC808-6E12-47D5-B5FE-CE82E2458E5D}"/>
              </a:ext>
            </a:extLst>
          </p:cNvPr>
          <p:cNvSpPr txBox="1">
            <a:spLocks/>
          </p:cNvSpPr>
          <p:nvPr/>
        </p:nvSpPr>
        <p:spPr>
          <a:xfrm>
            <a:off x="4358630" y="4863440"/>
            <a:ext cx="2813675" cy="61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Tone of </a:t>
            </a:r>
          </a:p>
          <a:p>
            <a:pPr marL="0" indent="0" algn="ctr">
              <a:buNone/>
            </a:pPr>
            <a:r>
              <a:rPr lang="en-US" sz="250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Voice</a:t>
            </a:r>
          </a:p>
          <a:p>
            <a:pPr marL="0" indent="0">
              <a:buNone/>
            </a:pPr>
            <a:endParaRPr lang="en-US" sz="2500">
              <a:solidFill>
                <a:schemeClr val="accent6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A6E40105-2C5F-4139-B01B-37CC9B7F9C1A}"/>
              </a:ext>
            </a:extLst>
          </p:cNvPr>
          <p:cNvSpPr txBox="1">
            <a:spLocks/>
          </p:cNvSpPr>
          <p:nvPr/>
        </p:nvSpPr>
        <p:spPr>
          <a:xfrm>
            <a:off x="6894524" y="4905090"/>
            <a:ext cx="1894775" cy="61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Body </a:t>
            </a:r>
          </a:p>
          <a:p>
            <a:pPr marL="0" indent="0" algn="ctr">
              <a:buNone/>
            </a:pPr>
            <a:r>
              <a:rPr lang="en-US" sz="250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Language</a:t>
            </a:r>
          </a:p>
          <a:p>
            <a:pPr marL="0" indent="0">
              <a:buNone/>
            </a:pPr>
            <a:endParaRPr lang="en-US" sz="250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8" name="Graphic 7" descr="Lips">
            <a:extLst>
              <a:ext uri="{FF2B5EF4-FFF2-40B4-BE49-F238E27FC236}">
                <a16:creationId xmlns:a16="http://schemas.microsoft.com/office/drawing/2014/main" xmlns="" id="{2CFE0CF6-9BEA-4DE4-8313-83DC836046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598325" y="2583884"/>
            <a:ext cx="2303765" cy="2303765"/>
          </a:xfrm>
          <a:prstGeom prst="rect">
            <a:avLst/>
          </a:prstGeom>
        </p:spPr>
      </p:pic>
      <p:pic>
        <p:nvPicPr>
          <p:cNvPr id="13" name="Graphic 12" descr="Eye">
            <a:extLst>
              <a:ext uri="{FF2B5EF4-FFF2-40B4-BE49-F238E27FC236}">
                <a16:creationId xmlns:a16="http://schemas.microsoft.com/office/drawing/2014/main" xmlns="" id="{B9FC81F3-75AB-467B-BD38-5E508AE62F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356415" y="2679573"/>
            <a:ext cx="1970949" cy="1970949"/>
          </a:xfrm>
          <a:prstGeom prst="rect">
            <a:avLst/>
          </a:prstGeom>
        </p:spPr>
      </p:pic>
      <p:pic>
        <p:nvPicPr>
          <p:cNvPr id="15" name="Graphic 14" descr="Man">
            <a:extLst>
              <a:ext uri="{FF2B5EF4-FFF2-40B4-BE49-F238E27FC236}">
                <a16:creationId xmlns:a16="http://schemas.microsoft.com/office/drawing/2014/main" xmlns="" id="{B3BD3EE8-D734-41F3-8E13-F2551555B9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856438" y="2679574"/>
            <a:ext cx="1970948" cy="1970948"/>
          </a:xfrm>
          <a:prstGeom prst="rect">
            <a:avLst/>
          </a:prstGeom>
        </p:spPr>
      </p:pic>
      <p:pic>
        <p:nvPicPr>
          <p:cNvPr id="17" name="Graphic 16" descr="Speech">
            <a:extLst>
              <a:ext uri="{FF2B5EF4-FFF2-40B4-BE49-F238E27FC236}">
                <a16:creationId xmlns:a16="http://schemas.microsoft.com/office/drawing/2014/main" xmlns="" id="{1C979A03-AADE-46F2-89B0-568707CC26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-45652" y="2601325"/>
            <a:ext cx="2303765" cy="230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8E2736A4-999F-47F5-9970-4B1862CBFA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524608"/>
              </p:ext>
            </p:extLst>
          </p:nvPr>
        </p:nvGraphicFramePr>
        <p:xfrm>
          <a:off x="457200" y="-969"/>
          <a:ext cx="8375065" cy="685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3871">
                  <a:extLst>
                    <a:ext uri="{9D8B030D-6E8A-4147-A177-3AD203B41FA5}">
                      <a16:colId xmlns:a16="http://schemas.microsoft.com/office/drawing/2014/main" xmlns="" val="224948490"/>
                    </a:ext>
                  </a:extLst>
                </a:gridCol>
                <a:gridCol w="2111194">
                  <a:extLst>
                    <a:ext uri="{9D8B030D-6E8A-4147-A177-3AD203B41FA5}">
                      <a16:colId xmlns:a16="http://schemas.microsoft.com/office/drawing/2014/main" xmlns="" val="2394216999"/>
                    </a:ext>
                  </a:extLst>
                </a:gridCol>
              </a:tblGrid>
              <a:tr h="32657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Bahnschrift Condensed" panose="020B0502040204020203" pitchFamily="34" charset="0"/>
                        </a:rPr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Participant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8282445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I’m not interested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72129469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Please don’t ask me again.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4030003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Have you ever been checked for STI’s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44236289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tried that and I didn’t like it.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7979795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think it’s time for you to leave.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950154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don’t need to get high to have a good time.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4172118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Not tonight; I don’t feel like it.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0049118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think we need to talk.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39022550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can’t give you a ride to school today.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4030729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think we should use a condom.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8155501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Bahnschrift Condensed" panose="020B0502040204020203" pitchFamily="34" charset="0"/>
                        </a:rPr>
                        <a:t>I don’t want to drink </a:t>
                      </a:r>
                      <a:r>
                        <a:rPr lang="en-US" sz="1400" dirty="0" smtClean="0">
                          <a:latin typeface="Bahnschrift Condensed" panose="020B0502040204020203" pitchFamily="34" charset="0"/>
                        </a:rPr>
                        <a:t>tonight.</a:t>
                      </a:r>
                      <a:endParaRPr lang="en-US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2384157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think we should both go to the clinic to be tested for HIV.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5914042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 care about you. I’m just not ready to have sex yet.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5867328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don’t have time for that.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0839365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can’t; we can’t. This just isn’t working.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3034554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I’m not ready to do that.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7528712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This is not how it’s supposed to be.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6224495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don’t want to be any closer than this.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9464805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don’t want to talk about this anymore.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4974357"/>
                  </a:ext>
                </a:extLst>
              </a:tr>
              <a:tr h="326570">
                <a:tc>
                  <a:txBody>
                    <a:bodyPr/>
                    <a:lstStyle/>
                    <a:p>
                      <a:r>
                        <a:rPr lang="en-US" sz="1400">
                          <a:latin typeface="Bahnschrift Condensed" panose="020B0502040204020203" pitchFamily="34" charset="0"/>
                        </a:rPr>
                        <a:t>I don’t want to share my homework with you.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535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292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Anniversary Night (Role Play)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9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31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5</TotalTime>
  <Words>314</Words>
  <Application>Microsoft Office PowerPoint</Application>
  <PresentationFormat>On-screen Show (4:3)</PresentationFormat>
  <Paragraphs>84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Articulate Narrow</vt:lpstr>
      <vt:lpstr>Bahnschrift Condensed</vt:lpstr>
      <vt:lpstr>Bahnschrift SemiBold Condensed</vt:lpstr>
      <vt:lpstr>Calibri</vt:lpstr>
      <vt:lpstr>Open Sans Extrabold</vt:lpstr>
      <vt:lpstr>Office Theme</vt:lpstr>
      <vt:lpstr>Welcome!</vt:lpstr>
      <vt:lpstr>Review</vt:lpstr>
      <vt:lpstr>Group Agreements</vt:lpstr>
      <vt:lpstr>Today: Making Clear Choices</vt:lpstr>
      <vt:lpstr>Passive, Aggressive, Assertive</vt:lpstr>
      <vt:lpstr>Four Components of a Message</vt:lpstr>
      <vt:lpstr>PowerPoint Presentation</vt:lpstr>
      <vt:lpstr>Anniversary Night (Role Play)</vt:lpstr>
      <vt:lpstr>Resources</vt:lpstr>
      <vt:lpstr>Anonymous Questions</vt:lpstr>
      <vt:lpstr>Next Time!</vt:lpstr>
      <vt:lpstr>Session Wrap-Up Option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6</cp:revision>
  <dcterms:created xsi:type="dcterms:W3CDTF">2017-09-11T15:47:07Z</dcterms:created>
  <dcterms:modified xsi:type="dcterms:W3CDTF">2021-02-03T21:57:53Z</dcterms:modified>
</cp:coreProperties>
</file>