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384" r:id="rId3"/>
    <p:sldId id="257" r:id="rId4"/>
    <p:sldId id="385" r:id="rId5"/>
    <p:sldId id="390" r:id="rId6"/>
    <p:sldId id="389" r:id="rId7"/>
    <p:sldId id="388" r:id="rId8"/>
    <p:sldId id="395" r:id="rId9"/>
    <p:sldId id="387" r:id="rId10"/>
    <p:sldId id="386" r:id="rId11"/>
    <p:sldId id="394" r:id="rId12"/>
    <p:sldId id="391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F05656"/>
    <a:srgbClr val="EFD347"/>
    <a:srgbClr val="E66250"/>
    <a:srgbClr val="FF37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062D620-CBC2-28EE-14EF-88B6704FEAEC}" v="14" dt="2020-10-15T20:42:40.745"/>
    <p1510:client id="{B875CE20-B85B-A8A0-4682-B53C8F3E3A19}" v="801" dt="2020-10-14T16:34:50.458"/>
    <p1510:client id="{CC7159CA-04A9-7C19-C43B-1807D47AD378}" v="117" dt="2020-10-19T22:54:31.556"/>
    <p1510:client id="{E8591EBC-90DA-D688-F253-F3B8CDD6BD39}" v="188" dt="2020-10-14T16:58:39.255"/>
    <p1510:client id="{FDCA65E8-7B28-58A0-51E3-A0AF796A515D}" v="221" dt="2020-10-14T17:36:36.70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30"/>
  </p:normalViewPr>
  <p:slideViewPr>
    <p:cSldViewPr snapToGrid="0" snapToObjects="1">
      <p:cViewPr varScale="1">
        <p:scale>
          <a:sx n="103" d="100"/>
          <a:sy n="103" d="100"/>
        </p:scale>
        <p:origin x="94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AAD916-6FBF-3B42-9C76-C87381E83498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AE98A7-442F-2941-9F3E-2E6C8F81CD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6209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0FEFF1-08EF-F64E-AEE5-51CAA96F2061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7E16A4-C20A-2445-97CF-F35439E36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3408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7E16A4-C20A-2445-97CF-F35439E36EE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4000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OC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7E16A4-C20A-2445-97CF-F35439E36EE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6333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OC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7E16A4-C20A-2445-97CF-F35439E36EE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1229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B15076-CDF2-44C2-BB53-FCABE05F91C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7973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OC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7E16A4-C20A-2445-97CF-F35439E36EE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6297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OC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7E16A4-C20A-2445-97CF-F35439E36EE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354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5C6C-C9B8-0F4F-A91D-BAC2C1E11474}" type="datetime1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26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043C9-F20B-F44B-9888-E6460CBED482}" type="datetime1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712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614BD-59B3-184F-8825-06C77B529687}" type="datetime1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418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43EE2-2357-3147-8C08-1356744A47F1}" type="datetime1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368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BA12E-C588-7744-B348-EFEE3F03D3AC}" type="datetime1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092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88E77-3E28-AD4F-9045-742EE977E70A}" type="datetime1">
              <a:rPr lang="en-US" smtClean="0"/>
              <a:t>2/3/2021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06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64EAB-7FBA-6D46-98CF-1CE60F391ADA}" type="datetime1">
              <a:rPr lang="en-US" smtClean="0"/>
              <a:t>2/3/2021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62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99643-59CE-2D4C-A035-8A75222CCAE7}" type="datetime1">
              <a:rPr lang="en-US" smtClean="0"/>
              <a:t>2/3/2021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282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0C367-0611-694C-B2A6-2CFDD3790928}" type="datetime1">
              <a:rPr lang="en-US" smtClean="0"/>
              <a:t>2/3/2021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A47F9-6F60-B044-8549-B6578DE64AD7}" type="datetime1">
              <a:rPr lang="en-US" smtClean="0"/>
              <a:t>2/3/2021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583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01AFA-0D39-8049-B260-7B62518CABE7}" type="datetime1">
              <a:rPr lang="en-US" smtClean="0"/>
              <a:t>2/3/2021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400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17DF0C-5C24-A746-9680-51829C968965}" type="datetime1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96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5" Type="http://schemas.openxmlformats.org/officeDocument/2006/relationships/image" Target="../media/image6.jpg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02469"/>
            <a:ext cx="7772400" cy="1470025"/>
          </a:xfrm>
        </p:spPr>
        <p:txBody>
          <a:bodyPr/>
          <a:lstStyle/>
          <a:p>
            <a:r>
              <a:rPr lang="en-US" dirty="0">
                <a:latin typeface="Articulate Narrow" panose="02000506040000020004" pitchFamily="2" charset="0"/>
              </a:rPr>
              <a:t>Welcome!</a:t>
            </a:r>
          </a:p>
        </p:txBody>
      </p:sp>
      <p:sp>
        <p:nvSpPr>
          <p:cNvPr id="4" name="Speech Bubble: Oval 3">
            <a:extLst>
              <a:ext uri="{FF2B5EF4-FFF2-40B4-BE49-F238E27FC236}">
                <a16:creationId xmlns="" xmlns:a16="http://schemas.microsoft.com/office/drawing/2014/main" id="{2EDC38A5-36FD-413D-8631-FBBDB7C866BB}"/>
              </a:ext>
            </a:extLst>
          </p:cNvPr>
          <p:cNvSpPr/>
          <p:nvPr/>
        </p:nvSpPr>
        <p:spPr>
          <a:xfrm>
            <a:off x="6325921" y="4033859"/>
            <a:ext cx="2635464" cy="1952421"/>
          </a:xfrm>
          <a:prstGeom prst="wedgeEllipseCallout">
            <a:avLst>
              <a:gd name="adj1" fmla="val -32573"/>
              <a:gd name="adj2" fmla="val 53736"/>
            </a:avLst>
          </a:prstGeom>
          <a:solidFill>
            <a:schemeClr val="tx2"/>
          </a:solidFill>
          <a:ln w="571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Bahnschrift SemiBold Condensed"/>
              </a:rPr>
              <a:t>What is your life motto?</a:t>
            </a:r>
            <a:endParaRPr lang="en-US" sz="2400" dirty="0">
              <a:solidFill>
                <a:schemeClr val="bg1"/>
              </a:solidFill>
              <a:latin typeface="Bahnschrift SemiBold Condensed" panose="020B0502040204020203" pitchFamily="34" charset="0"/>
            </a:endParaRPr>
          </a:p>
        </p:txBody>
      </p:sp>
      <p:sp>
        <p:nvSpPr>
          <p:cNvPr id="7" name="Subtitle 2">
            <a:extLst>
              <a:ext uri="{FF2B5EF4-FFF2-40B4-BE49-F238E27FC236}">
                <a16:creationId xmlns="" xmlns:a16="http://schemas.microsoft.com/office/drawing/2014/main" id="{2CB263F9-3BB7-4B3F-BE43-720141E2EDE1}"/>
              </a:ext>
            </a:extLst>
          </p:cNvPr>
          <p:cNvSpPr>
            <a:spLocks noGrp="1"/>
          </p:cNvSpPr>
          <p:nvPr/>
        </p:nvSpPr>
        <p:spPr>
          <a:xfrm>
            <a:off x="4704536" y="5665180"/>
            <a:ext cx="1906338" cy="756127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chemeClr val="bg1"/>
                </a:solidFill>
                <a:latin typeface="Bahnschrift Condensed"/>
              </a:rPr>
              <a:t>Today's Check-In Question!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55269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6718 OICA PowerPointTemplate_Slides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4068" y="744483"/>
            <a:ext cx="7092731" cy="787017"/>
          </a:xfrm>
        </p:spPr>
        <p:txBody>
          <a:bodyPr/>
          <a:lstStyle/>
          <a:p>
            <a:pPr algn="l"/>
            <a:r>
              <a:rPr lang="en-US">
                <a:solidFill>
                  <a:srgbClr val="FFFFFF"/>
                </a:solidFill>
                <a:latin typeface="Bahnschrift Condensed"/>
              </a:rPr>
              <a:t>Resources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10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3319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6718 OICA PowerPointTemplate_Slides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4068" y="744483"/>
            <a:ext cx="7438172" cy="787017"/>
          </a:xfrm>
        </p:spPr>
        <p:txBody>
          <a:bodyPr>
            <a:normAutofit/>
          </a:bodyPr>
          <a:lstStyle/>
          <a:p>
            <a:pPr algn="l"/>
            <a:r>
              <a:rPr lang="en-US">
                <a:solidFill>
                  <a:srgbClr val="FFFFFF"/>
                </a:solidFill>
                <a:latin typeface="Bahnschrift Condensed"/>
              </a:rPr>
              <a:t>Anonymous Questions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944414"/>
            <a:ext cx="8229600" cy="418174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lnSpc>
                <a:spcPct val="200000"/>
              </a:lnSpc>
              <a:buNone/>
            </a:pPr>
            <a:r>
              <a:rPr lang="en-US" dirty="0">
                <a:cs typeface="Arial"/>
              </a:rPr>
              <a:t>Please go to: </a:t>
            </a:r>
            <a:r>
              <a:rPr lang="en-US" dirty="0">
                <a:ea typeface="+mn-lt"/>
                <a:cs typeface="+mn-lt"/>
              </a:rPr>
              <a:t/>
            </a:r>
            <a:br>
              <a:rPr lang="en-US" dirty="0">
                <a:ea typeface="+mn-lt"/>
                <a:cs typeface="+mn-lt"/>
              </a:rPr>
            </a:br>
            <a:r>
              <a:rPr lang="en-US" b="1" dirty="0" smtClean="0">
                <a:ea typeface="+mn-lt"/>
                <a:cs typeface="+mn-lt"/>
              </a:rPr>
              <a:t>[insert link here]</a:t>
            </a:r>
            <a:endParaRPr lang="en-US" dirty="0">
              <a:cs typeface="Arial"/>
            </a:endParaRPr>
          </a:p>
          <a:p>
            <a:pPr>
              <a:lnSpc>
                <a:spcPct val="200000"/>
              </a:lnSpc>
            </a:pPr>
            <a:endParaRPr lang="en-US" b="1" dirty="0">
              <a:cs typeface="Arial"/>
            </a:endParaRPr>
          </a:p>
          <a:p>
            <a:pPr>
              <a:lnSpc>
                <a:spcPct val="200000"/>
              </a:lnSpc>
            </a:pPr>
            <a:endParaRPr lang="en-US" b="1" dirty="0">
              <a:cs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722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4068" y="744483"/>
            <a:ext cx="7092731" cy="787017"/>
          </a:xfrm>
        </p:spPr>
        <p:txBody>
          <a:bodyPr/>
          <a:lstStyle/>
          <a:p>
            <a:pPr algn="l"/>
            <a:r>
              <a:rPr lang="en-US" dirty="0">
                <a:solidFill>
                  <a:srgbClr val="FFFFFF"/>
                </a:solidFill>
                <a:latin typeface="Bahnschrift Condensed"/>
              </a:rPr>
              <a:t>Next Time!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944414"/>
            <a:ext cx="8229600" cy="445069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lnSpc>
                <a:spcPct val="200000"/>
              </a:lnSpc>
              <a:buNone/>
            </a:pPr>
            <a:r>
              <a:rPr lang="en-US" dirty="0">
                <a:ea typeface="+mn-lt"/>
                <a:cs typeface="+mn-lt"/>
              </a:rPr>
              <a:t>Contraception (Birth Control) Knowledge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0635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6718 OICA PowerPointTemplate_Slides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4068" y="744483"/>
            <a:ext cx="7092731" cy="787017"/>
          </a:xfrm>
        </p:spPr>
        <p:txBody>
          <a:bodyPr/>
          <a:lstStyle/>
          <a:p>
            <a:pPr algn="l"/>
            <a:r>
              <a:rPr lang="en-US" dirty="0">
                <a:solidFill>
                  <a:srgbClr val="FFFFFF"/>
                </a:solidFill>
                <a:latin typeface="Bahnschrift Condensed"/>
              </a:rPr>
              <a:t>Review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2029655"/>
            <a:ext cx="8229600" cy="418174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What do you remember that we did in our last class?</a:t>
            </a:r>
          </a:p>
          <a:p>
            <a:r>
              <a:rPr lang="en-US" dirty="0">
                <a:cs typeface="Arial"/>
              </a:rPr>
              <a:t>Let's answer the anonymous questions!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9131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4068" y="744483"/>
            <a:ext cx="7092731" cy="787017"/>
          </a:xfrm>
        </p:spPr>
        <p:txBody>
          <a:bodyPr/>
          <a:lstStyle/>
          <a:p>
            <a:pPr algn="l"/>
            <a:r>
              <a:rPr lang="en-US" dirty="0">
                <a:solidFill>
                  <a:srgbClr val="FFFFFF"/>
                </a:solidFill>
                <a:latin typeface="Bahnschrift Condensed" panose="020B0502040204020203" pitchFamily="34" charset="0"/>
              </a:rPr>
              <a:t>Group Agreements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A956C-9007-CE45-A663-D78D9865117F}" type="datetime1">
              <a:rPr lang="en-US" smtClean="0"/>
              <a:t>2/3/2021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3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354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6718 OICA PowerPointTemplate_Slides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4068" y="744483"/>
            <a:ext cx="7092731" cy="787017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rgbClr val="FFFFFF"/>
                </a:solidFill>
                <a:latin typeface="Bahnschrift Condensed"/>
              </a:rPr>
              <a:t>Today: Reproductive &amp; Sexual Health Basics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944414"/>
            <a:ext cx="8229600" cy="4181749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US">
              <a:ea typeface="+mn-lt"/>
              <a:cs typeface="+mn-lt"/>
            </a:endParaRPr>
          </a:p>
          <a:p>
            <a:pPr marL="0" indent="0">
              <a:buNone/>
            </a:pPr>
            <a:endParaRPr lang="en-US">
              <a:cs typeface="Arial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14628-9013-3C49-83E7-11A9A6B9B2A2}" type="datetime1">
              <a:rPr lang="en-US" smtClean="0"/>
              <a:t>2/3/2021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4</a:t>
            </a:fld>
            <a:endParaRPr lang="en-US"/>
          </a:p>
        </p:txBody>
      </p:sp>
      <p:sp>
        <p:nvSpPr>
          <p:cNvPr id="3" name="Content Placeholder 7">
            <a:extLst>
              <a:ext uri="{FF2B5EF4-FFF2-40B4-BE49-F238E27FC236}">
                <a16:creationId xmlns="" xmlns:a16="http://schemas.microsoft.com/office/drawing/2014/main" id="{4ABDB3EA-4BF0-48C1-895E-2F99273D2048}"/>
              </a:ext>
            </a:extLst>
          </p:cNvPr>
          <p:cNvSpPr txBox="1">
            <a:spLocks/>
          </p:cNvSpPr>
          <p:nvPr/>
        </p:nvSpPr>
        <p:spPr>
          <a:xfrm>
            <a:off x="457200" y="1944414"/>
            <a:ext cx="8229600" cy="44506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AutoNum type="arabicPeriod"/>
            </a:pPr>
            <a:r>
              <a:rPr lang="en-US" dirty="0">
                <a:solidFill>
                  <a:srgbClr val="333334"/>
                </a:solidFill>
                <a:ea typeface="+mn-lt"/>
                <a:cs typeface="+mn-lt"/>
              </a:rPr>
              <a:t>Reproductive &amp; Sexual Anatomy</a:t>
            </a:r>
          </a:p>
          <a:p>
            <a:pPr marL="514350" indent="-514350">
              <a:buAutoNum type="arabicPeriod"/>
            </a:pPr>
            <a:r>
              <a:rPr lang="en-US" dirty="0">
                <a:solidFill>
                  <a:srgbClr val="333334"/>
                </a:solidFill>
                <a:ea typeface="+mn-lt"/>
                <a:cs typeface="+mn-lt"/>
              </a:rPr>
              <a:t>Fertilization &amp; The Menstrual Cycle</a:t>
            </a:r>
          </a:p>
        </p:txBody>
      </p:sp>
    </p:spTree>
    <p:extLst>
      <p:ext uri="{BB962C8B-B14F-4D97-AF65-F5344CB8AC3E}">
        <p14:creationId xmlns:p14="http://schemas.microsoft.com/office/powerpoint/2010/main" val="12312647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/>
          <a:srcRect l="5018" r="5491" b="4491"/>
          <a:stretch/>
        </p:blipFill>
        <p:spPr>
          <a:xfrm>
            <a:off x="328450" y="740436"/>
            <a:ext cx="8658531" cy="5475638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AFB99483-A0FE-4CA5-BC13-4BBC49FB19BE}"/>
              </a:ext>
            </a:extLst>
          </p:cNvPr>
          <p:cNvSpPr/>
          <p:nvPr/>
        </p:nvSpPr>
        <p:spPr>
          <a:xfrm>
            <a:off x="0" y="0"/>
            <a:ext cx="9144000" cy="890462"/>
          </a:xfrm>
          <a:prstGeom prst="rect">
            <a:avLst/>
          </a:prstGeom>
          <a:solidFill>
            <a:srgbClr val="197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28451" y="167933"/>
            <a:ext cx="8507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Bahnschrif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3A- Internal Anatomy of a Person with a Penis</a:t>
            </a:r>
            <a:endParaRPr lang="en-US" sz="3200" b="1" dirty="0">
              <a:solidFill>
                <a:schemeClr val="bg1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511528EE-792F-4363-B227-9A51FCDA6476}"/>
              </a:ext>
            </a:extLst>
          </p:cNvPr>
          <p:cNvSpPr txBox="1"/>
          <p:nvPr/>
        </p:nvSpPr>
        <p:spPr>
          <a:xfrm>
            <a:off x="490451" y="6442364"/>
            <a:ext cx="33637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© 2019 Healthy Teen Network. All Rights Reserved.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2992CC13-B002-47D8-90F8-51F3F17288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4933" y="6268628"/>
            <a:ext cx="1118616" cy="34747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CAD2CACC-9B00-43B8-8C4F-0D5F0B45526E}"/>
              </a:ext>
            </a:extLst>
          </p:cNvPr>
          <p:cNvSpPr/>
          <p:nvPr/>
        </p:nvSpPr>
        <p:spPr>
          <a:xfrm>
            <a:off x="619238" y="1644940"/>
            <a:ext cx="1516149" cy="49784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38631DA6-D814-4AFA-BA78-6E46D4A821B0}"/>
              </a:ext>
            </a:extLst>
          </p:cNvPr>
          <p:cNvSpPr/>
          <p:nvPr/>
        </p:nvSpPr>
        <p:spPr>
          <a:xfrm>
            <a:off x="7024493" y="2430755"/>
            <a:ext cx="1516149" cy="49784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A02A5D28-1493-4855-B272-C6F61B272390}"/>
              </a:ext>
            </a:extLst>
          </p:cNvPr>
          <p:cNvSpPr/>
          <p:nvPr/>
        </p:nvSpPr>
        <p:spPr>
          <a:xfrm>
            <a:off x="7024492" y="3152540"/>
            <a:ext cx="1516149" cy="49784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37E6E0B2-DAA7-4138-86D9-9C8B5E5D6A22}"/>
              </a:ext>
            </a:extLst>
          </p:cNvPr>
          <p:cNvSpPr/>
          <p:nvPr/>
        </p:nvSpPr>
        <p:spPr>
          <a:xfrm>
            <a:off x="7024493" y="3702934"/>
            <a:ext cx="1516149" cy="49784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F6FBB3E1-827A-41A6-BE08-B768B47CBCF7}"/>
              </a:ext>
            </a:extLst>
          </p:cNvPr>
          <p:cNvSpPr/>
          <p:nvPr/>
        </p:nvSpPr>
        <p:spPr>
          <a:xfrm>
            <a:off x="7137400" y="4789342"/>
            <a:ext cx="1516149" cy="49784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B46562E4-5929-4877-977B-0F21801EC2DA}"/>
              </a:ext>
            </a:extLst>
          </p:cNvPr>
          <p:cNvSpPr/>
          <p:nvPr/>
        </p:nvSpPr>
        <p:spPr>
          <a:xfrm>
            <a:off x="7137399" y="4238948"/>
            <a:ext cx="1516149" cy="49784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0E4FA1AF-A342-4146-89F4-61BDBC8FC349}"/>
              </a:ext>
            </a:extLst>
          </p:cNvPr>
          <p:cNvSpPr/>
          <p:nvPr/>
        </p:nvSpPr>
        <p:spPr>
          <a:xfrm>
            <a:off x="675827" y="2598676"/>
            <a:ext cx="1516149" cy="49784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C3CF52D2-5438-404F-B8A5-82FAD349A943}"/>
              </a:ext>
            </a:extLst>
          </p:cNvPr>
          <p:cNvSpPr/>
          <p:nvPr/>
        </p:nvSpPr>
        <p:spPr>
          <a:xfrm>
            <a:off x="669135" y="3248623"/>
            <a:ext cx="1516149" cy="49784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54737BA8-8EC5-43DB-8B4D-96CC144AC6F8}"/>
              </a:ext>
            </a:extLst>
          </p:cNvPr>
          <p:cNvSpPr/>
          <p:nvPr/>
        </p:nvSpPr>
        <p:spPr>
          <a:xfrm>
            <a:off x="599740" y="3859608"/>
            <a:ext cx="1516149" cy="49784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6274F5C7-6D72-44F3-BD5D-1D74B2797732}"/>
              </a:ext>
            </a:extLst>
          </p:cNvPr>
          <p:cNvSpPr/>
          <p:nvPr/>
        </p:nvSpPr>
        <p:spPr>
          <a:xfrm>
            <a:off x="651685" y="4790194"/>
            <a:ext cx="1516149" cy="49784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6460E202-C632-4E9A-A8E7-7665BEF8ADEF}"/>
              </a:ext>
            </a:extLst>
          </p:cNvPr>
          <p:cNvSpPr/>
          <p:nvPr/>
        </p:nvSpPr>
        <p:spPr>
          <a:xfrm>
            <a:off x="669541" y="5370265"/>
            <a:ext cx="1516149" cy="49784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 dirty="0">
              <a:cs typeface="Arial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735462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F2254A10-F006-48C7-A97F-A0A421492E6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358" t="7882" r="7665" b="5137"/>
          <a:stretch/>
        </p:blipFill>
        <p:spPr>
          <a:xfrm>
            <a:off x="492162" y="1288784"/>
            <a:ext cx="8003101" cy="510269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10ECC35A-E3EF-4CB0-A14A-CDC40BC5E62E}"/>
              </a:ext>
            </a:extLst>
          </p:cNvPr>
          <p:cNvSpPr/>
          <p:nvPr/>
        </p:nvSpPr>
        <p:spPr>
          <a:xfrm>
            <a:off x="0" y="0"/>
            <a:ext cx="9144000" cy="890462"/>
          </a:xfrm>
          <a:prstGeom prst="rect">
            <a:avLst/>
          </a:prstGeom>
          <a:solidFill>
            <a:srgbClr val="197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19726" y="2156"/>
            <a:ext cx="8507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Bahnschrift Condensed" panose="020B0502040204020203" pitchFamily="34" charset="0"/>
              </a:rPr>
              <a:t>3B- External Anatomy of a Person with a Uterus</a:t>
            </a:r>
            <a:endParaRPr lang="en-US" sz="3200" b="1" dirty="0">
              <a:solidFill>
                <a:schemeClr val="bg1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96C9A0EE-F1AC-48F9-B9C6-4D3E2B2D8731}"/>
              </a:ext>
            </a:extLst>
          </p:cNvPr>
          <p:cNvSpPr txBox="1"/>
          <p:nvPr/>
        </p:nvSpPr>
        <p:spPr>
          <a:xfrm>
            <a:off x="490451" y="6442364"/>
            <a:ext cx="3380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© 2019 Healthy Teen Network. All Rights Reserved.</a:t>
            </a:r>
          </a:p>
          <a:p>
            <a:endParaRPr lang="en-US" sz="9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5B135E73-7647-4C86-B0F6-5111D87A8B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4933" y="6268628"/>
            <a:ext cx="1118616" cy="34747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23E0CE68-B90F-4938-BC6D-C7F9D4B25593}"/>
              </a:ext>
            </a:extLst>
          </p:cNvPr>
          <p:cNvSpPr/>
          <p:nvPr/>
        </p:nvSpPr>
        <p:spPr>
          <a:xfrm>
            <a:off x="6670579" y="2946592"/>
            <a:ext cx="1864255" cy="49784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9C53B685-B8B7-4E55-98A8-40066523527C}"/>
              </a:ext>
            </a:extLst>
          </p:cNvPr>
          <p:cNvSpPr/>
          <p:nvPr/>
        </p:nvSpPr>
        <p:spPr>
          <a:xfrm>
            <a:off x="6872555" y="3462444"/>
            <a:ext cx="1864255" cy="49784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106A4E57-BA8D-478F-B6DF-2AFBC44434E1}"/>
              </a:ext>
            </a:extLst>
          </p:cNvPr>
          <p:cNvSpPr/>
          <p:nvPr/>
        </p:nvSpPr>
        <p:spPr>
          <a:xfrm>
            <a:off x="6710151" y="3742357"/>
            <a:ext cx="1864255" cy="49784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3F499D8D-D33E-41AA-B88F-6F69AE20EC7E}"/>
              </a:ext>
            </a:extLst>
          </p:cNvPr>
          <p:cNvSpPr/>
          <p:nvPr/>
        </p:nvSpPr>
        <p:spPr>
          <a:xfrm>
            <a:off x="6884756" y="4556135"/>
            <a:ext cx="1864255" cy="49784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46161FC0-7E42-4DE3-A129-EF0A8463662F}"/>
              </a:ext>
            </a:extLst>
          </p:cNvPr>
          <p:cNvSpPr/>
          <p:nvPr/>
        </p:nvSpPr>
        <p:spPr>
          <a:xfrm>
            <a:off x="598288" y="2156668"/>
            <a:ext cx="1864255" cy="49784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8DEB005F-F449-467B-A2D6-3ABAEAD11654}"/>
              </a:ext>
            </a:extLst>
          </p:cNvPr>
          <p:cNvSpPr/>
          <p:nvPr/>
        </p:nvSpPr>
        <p:spPr>
          <a:xfrm>
            <a:off x="733709" y="3119240"/>
            <a:ext cx="1864255" cy="24892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5F227B70-C27D-4278-8E7B-9B28DFD2F075}"/>
              </a:ext>
            </a:extLst>
          </p:cNvPr>
          <p:cNvSpPr/>
          <p:nvPr/>
        </p:nvSpPr>
        <p:spPr>
          <a:xfrm>
            <a:off x="733709" y="3586904"/>
            <a:ext cx="1864255" cy="24892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916786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84" y="1018060"/>
            <a:ext cx="9143999" cy="5303518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35C48F89-9F02-4900-847D-806E7947918D}"/>
              </a:ext>
            </a:extLst>
          </p:cNvPr>
          <p:cNvSpPr/>
          <p:nvPr/>
        </p:nvSpPr>
        <p:spPr>
          <a:xfrm>
            <a:off x="0" y="0"/>
            <a:ext cx="9144000" cy="890462"/>
          </a:xfrm>
          <a:prstGeom prst="rect">
            <a:avLst/>
          </a:prstGeom>
          <a:solidFill>
            <a:srgbClr val="197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28451" y="167935"/>
            <a:ext cx="8507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Bahnschrift Condensed" panose="020B0502040204020203" pitchFamily="34" charset="0"/>
              </a:rPr>
              <a:t>3C- Internal Anatomy of a Person with a Uterus</a:t>
            </a:r>
            <a:endParaRPr lang="en-US" sz="3200" b="1" dirty="0">
              <a:solidFill>
                <a:schemeClr val="bg1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9A56C581-4EB4-4A63-936D-BB560E3A87C2}"/>
              </a:ext>
            </a:extLst>
          </p:cNvPr>
          <p:cNvSpPr txBox="1"/>
          <p:nvPr/>
        </p:nvSpPr>
        <p:spPr>
          <a:xfrm>
            <a:off x="490453" y="6442364"/>
            <a:ext cx="3338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© 2019 Healthy Teen Network. All Rights Reserved.</a:t>
            </a:r>
          </a:p>
          <a:p>
            <a:endParaRPr lang="en-US" sz="9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C0AE4AB9-FF8E-4099-88C0-943CF945FB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4933" y="6268628"/>
            <a:ext cx="1118616" cy="34747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B623356D-E49A-45E0-85A3-A9FDB88F34FC}"/>
              </a:ext>
            </a:extLst>
          </p:cNvPr>
          <p:cNvSpPr/>
          <p:nvPr/>
        </p:nvSpPr>
        <p:spPr>
          <a:xfrm>
            <a:off x="7028995" y="1753958"/>
            <a:ext cx="1516149" cy="49784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345BEFA8-AD33-4C9F-9ED6-C506971A859E}"/>
              </a:ext>
            </a:extLst>
          </p:cNvPr>
          <p:cNvSpPr/>
          <p:nvPr/>
        </p:nvSpPr>
        <p:spPr>
          <a:xfrm>
            <a:off x="7040321" y="2315597"/>
            <a:ext cx="1516149" cy="49784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6E9EDF43-188D-4AF8-8900-CBC5BE4DB245}"/>
              </a:ext>
            </a:extLst>
          </p:cNvPr>
          <p:cNvSpPr/>
          <p:nvPr/>
        </p:nvSpPr>
        <p:spPr>
          <a:xfrm>
            <a:off x="6872371" y="3279331"/>
            <a:ext cx="1516149" cy="49784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814DE3E0-AF63-4320-A993-B1571A3D0515}"/>
              </a:ext>
            </a:extLst>
          </p:cNvPr>
          <p:cNvSpPr/>
          <p:nvPr/>
        </p:nvSpPr>
        <p:spPr>
          <a:xfrm>
            <a:off x="7040321" y="5247124"/>
            <a:ext cx="1516149" cy="49784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687E8520-8563-47A9-81F2-4A8E977FBAB5}"/>
              </a:ext>
            </a:extLst>
          </p:cNvPr>
          <p:cNvSpPr/>
          <p:nvPr/>
        </p:nvSpPr>
        <p:spPr>
          <a:xfrm>
            <a:off x="570590" y="2173334"/>
            <a:ext cx="1516149" cy="49784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B09457E4-C53F-47B0-9FF2-5325086293FE}"/>
              </a:ext>
            </a:extLst>
          </p:cNvPr>
          <p:cNvSpPr/>
          <p:nvPr/>
        </p:nvSpPr>
        <p:spPr>
          <a:xfrm>
            <a:off x="574306" y="3777171"/>
            <a:ext cx="1516149" cy="49784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13F5F62E-EA04-43A2-AF4D-7E03993C0D1A}"/>
              </a:ext>
            </a:extLst>
          </p:cNvPr>
          <p:cNvSpPr/>
          <p:nvPr/>
        </p:nvSpPr>
        <p:spPr>
          <a:xfrm>
            <a:off x="570590" y="4632393"/>
            <a:ext cx="1516149" cy="49784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687E8520-8563-47A9-81F2-4A8E977FBAB5}"/>
              </a:ext>
            </a:extLst>
          </p:cNvPr>
          <p:cNvSpPr/>
          <p:nvPr/>
        </p:nvSpPr>
        <p:spPr>
          <a:xfrm>
            <a:off x="3828518" y="987772"/>
            <a:ext cx="1516149" cy="49784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110170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6718 OICA PowerPointTemplate_Slides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4068" y="744483"/>
            <a:ext cx="7438172" cy="787017"/>
          </a:xfrm>
        </p:spPr>
        <p:txBody>
          <a:bodyPr>
            <a:normAutofit/>
          </a:bodyPr>
          <a:lstStyle/>
          <a:p>
            <a:pPr algn="l"/>
            <a:r>
              <a:rPr lang="en-US" dirty="0">
                <a:solidFill>
                  <a:srgbClr val="FFFFFF"/>
                </a:solidFill>
                <a:latin typeface="Bahnschrift Condensed"/>
              </a:rPr>
              <a:t>Fertilization &amp; Menstruation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50D67-8AB8-F948-9602-A9CDF12AC721}" type="datetime1">
              <a:rPr lang="en-US" smtClean="0"/>
              <a:t>2/3/2021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8</a:t>
            </a:fld>
            <a:endParaRPr lang="en-US"/>
          </a:p>
        </p:txBody>
      </p:sp>
      <p:sp>
        <p:nvSpPr>
          <p:cNvPr id="10" name="Content Placeholder 7">
            <a:extLst>
              <a:ext uri="{FF2B5EF4-FFF2-40B4-BE49-F238E27FC236}">
                <a16:creationId xmlns="" xmlns:a16="http://schemas.microsoft.com/office/drawing/2014/main" id="{1104DF66-1419-47B2-AA11-89DFA1C8E7A3}"/>
              </a:ext>
            </a:extLst>
          </p:cNvPr>
          <p:cNvSpPr txBox="1">
            <a:spLocks/>
          </p:cNvSpPr>
          <p:nvPr/>
        </p:nvSpPr>
        <p:spPr>
          <a:xfrm>
            <a:off x="457200" y="1944414"/>
            <a:ext cx="8229600" cy="44506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rgbClr val="333334"/>
                </a:solidFill>
                <a:ea typeface="+mn-lt"/>
                <a:cs typeface="+mn-lt"/>
              </a:rPr>
              <a:t>How are sperm produced and </a:t>
            </a:r>
            <a:r>
              <a:rPr lang="en-US" dirty="0">
                <a:solidFill>
                  <a:srgbClr val="333334"/>
                </a:solidFill>
                <a:ea typeface="+mn-lt"/>
                <a:cs typeface="+mn-lt"/>
              </a:rPr>
              <a:t>ejaculated?</a:t>
            </a:r>
          </a:p>
          <a:p>
            <a:r>
              <a:rPr lang="en-US" dirty="0">
                <a:cs typeface="Arial"/>
              </a:rPr>
              <a:t>If sperm enter the vagina, how does fertilization occur?</a:t>
            </a:r>
          </a:p>
          <a:p>
            <a:r>
              <a:rPr lang="en-US" dirty="0">
                <a:cs typeface="Arial"/>
              </a:rPr>
              <a:t>What is menstruation?</a:t>
            </a:r>
          </a:p>
        </p:txBody>
      </p:sp>
    </p:spTree>
    <p:extLst>
      <p:ext uri="{BB962C8B-B14F-4D97-AF65-F5344CB8AC3E}">
        <p14:creationId xmlns:p14="http://schemas.microsoft.com/office/powerpoint/2010/main" val="23808618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23AA53F7-631F-411C-859F-1AE27AD117F2}"/>
              </a:ext>
            </a:extLst>
          </p:cNvPr>
          <p:cNvSpPr/>
          <p:nvPr/>
        </p:nvSpPr>
        <p:spPr>
          <a:xfrm>
            <a:off x="0" y="0"/>
            <a:ext cx="9144000" cy="890462"/>
          </a:xfrm>
          <a:prstGeom prst="rect">
            <a:avLst/>
          </a:prstGeom>
          <a:solidFill>
            <a:srgbClr val="197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28451" y="167935"/>
            <a:ext cx="8507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Bahnschrift Condensed" panose="020B0502040204020203" pitchFamily="34" charset="0"/>
              </a:rPr>
              <a:t>3D- Menstrual Cycle</a:t>
            </a:r>
            <a:endParaRPr lang="en-US" sz="3200" b="1" dirty="0">
              <a:solidFill>
                <a:schemeClr val="bg1"/>
              </a:solidFill>
              <a:latin typeface="Bahnschrift Condensed" panose="020B0502040204020203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819EC33-A0A6-4809-AB64-E407FF8383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076" y="1572769"/>
            <a:ext cx="8507616" cy="34540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DF1BA5BE-1B9D-4908-92F9-1FE47B99B1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34933" y="6268628"/>
            <a:ext cx="1118616" cy="34747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3521469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Power Through Choices">
      <a:dk1>
        <a:srgbClr val="333334"/>
      </a:dk1>
      <a:lt1>
        <a:sysClr val="window" lastClr="FFFFFF"/>
      </a:lt1>
      <a:dk2>
        <a:srgbClr val="83AA2F"/>
      </a:dk2>
      <a:lt2>
        <a:srgbClr val="9AC92B"/>
      </a:lt2>
      <a:accent1>
        <a:srgbClr val="9AC92B"/>
      </a:accent1>
      <a:accent2>
        <a:srgbClr val="814F9B"/>
      </a:accent2>
      <a:accent3>
        <a:srgbClr val="3EA1A0"/>
      </a:accent3>
      <a:accent4>
        <a:srgbClr val="B52934"/>
      </a:accent4>
      <a:accent5>
        <a:srgbClr val="E7C215"/>
      </a:accent5>
      <a:accent6>
        <a:srgbClr val="2178A7"/>
      </a:accent6>
      <a:hlink>
        <a:srgbClr val="E8411C"/>
      </a:hlink>
      <a:folHlink>
        <a:srgbClr val="83AA2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16718 OICA PowerPointTemplate</Template>
  <TotalTime>4062</TotalTime>
  <Words>152</Words>
  <Application>Microsoft Office PowerPoint</Application>
  <PresentationFormat>On-screen Show (4:3)</PresentationFormat>
  <Paragraphs>46</Paragraphs>
  <Slides>12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Articulate Narrow</vt:lpstr>
      <vt:lpstr>Bahnschrift Condensed</vt:lpstr>
      <vt:lpstr>Bahnschrift SemiBold Condensed</vt:lpstr>
      <vt:lpstr>Calibri</vt:lpstr>
      <vt:lpstr>Roboto</vt:lpstr>
      <vt:lpstr>Times New Roman</vt:lpstr>
      <vt:lpstr>Office Theme</vt:lpstr>
      <vt:lpstr>Welcome!</vt:lpstr>
      <vt:lpstr>Review</vt:lpstr>
      <vt:lpstr>Group Agreements</vt:lpstr>
      <vt:lpstr>Today: Reproductive &amp; Sexual Health Basics</vt:lpstr>
      <vt:lpstr>PowerPoint Presentation</vt:lpstr>
      <vt:lpstr>PowerPoint Presentation</vt:lpstr>
      <vt:lpstr>PowerPoint Presentation</vt:lpstr>
      <vt:lpstr>Fertilization &amp; Menstruation</vt:lpstr>
      <vt:lpstr>PowerPoint Presentation</vt:lpstr>
      <vt:lpstr>Resources</vt:lpstr>
      <vt:lpstr>Anonymous Questions</vt:lpstr>
      <vt:lpstr>Next Time!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Bowman</dc:creator>
  <cp:lastModifiedBy>Valerie Sedivy</cp:lastModifiedBy>
  <cp:revision>324</cp:revision>
  <dcterms:created xsi:type="dcterms:W3CDTF">2017-09-11T15:47:07Z</dcterms:created>
  <dcterms:modified xsi:type="dcterms:W3CDTF">2021-02-03T21:59:40Z</dcterms:modified>
</cp:coreProperties>
</file>