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22" r:id="rId2"/>
  </p:sldMasterIdLst>
  <p:notesMasterIdLst>
    <p:notesMasterId r:id="rId19"/>
  </p:notesMasterIdLst>
  <p:handoutMasterIdLst>
    <p:handoutMasterId r:id="rId20"/>
  </p:handoutMasterIdLst>
  <p:sldIdLst>
    <p:sldId id="256" r:id="rId3"/>
    <p:sldId id="368" r:id="rId4"/>
    <p:sldId id="370" r:id="rId5"/>
    <p:sldId id="369" r:id="rId6"/>
    <p:sldId id="371" r:id="rId7"/>
    <p:sldId id="372" r:id="rId8"/>
    <p:sldId id="381" r:id="rId9"/>
    <p:sldId id="377" r:id="rId10"/>
    <p:sldId id="367" r:id="rId11"/>
    <p:sldId id="380" r:id="rId12"/>
    <p:sldId id="378" r:id="rId13"/>
    <p:sldId id="379" r:id="rId14"/>
    <p:sldId id="375" r:id="rId15"/>
    <p:sldId id="374" r:id="rId16"/>
    <p:sldId id="373" r:id="rId17"/>
    <p:sldId id="38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05656"/>
    <a:srgbClr val="EFD347"/>
    <a:srgbClr val="E66250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DDC13C-F43B-F111-F782-8D82C34AA9DB}" v="1240" dt="2020-10-29T17:20:15.791"/>
    <p1510:client id="{2F58A56B-C5FD-BCB0-EE13-A301D2AEF4FE}" v="16" dt="2020-11-14T22:12:34.700"/>
    <p1510:client id="{3118A854-8D00-1F3A-9612-E7173AC2255E}" v="31" dt="2020-10-29T16:18:04.912"/>
    <p1510:client id="{5EBB6BC1-AC6D-4EE9-BFEF-49B7528AADF3}" v="648" dt="2020-11-03T00:07:10.116"/>
    <p1510:client id="{9BB5B526-19CC-D95D-91C8-31DD8D404048}" v="95" dt="2020-11-02T20:35:49.1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2"/>
  </p:normalViewPr>
  <p:slideViewPr>
    <p:cSldViewPr snapToGrid="0">
      <p:cViewPr varScale="1">
        <p:scale>
          <a:sx n="103" d="100"/>
          <a:sy n="103" d="100"/>
        </p:scale>
        <p:origin x="94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D916-6FBF-3B42-9C76-C87381E8349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E98A7-442F-2941-9F3E-2E6C8F81C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2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FEFF1-08EF-F64E-AEE5-51CAA96F206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E16A4-C20A-2445-97CF-F35439E36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4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C58F2-B676-7846-94B2-C531CA2787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12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C58F2-B676-7846-94B2-C531CA27875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39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C58F2-B676-7846-94B2-C531CA27875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81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7E16A4-C20A-2445-97CF-F35439E36EE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882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5C6C-C9B8-0F4F-A91D-BAC2C1E11474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043C9-F20B-F44B-9888-E6460CBED482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614BD-59B3-184F-8825-06C77B529687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8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3.jpg">
            <a:extLst>
              <a:ext uri="{FF2B5EF4-FFF2-40B4-BE49-F238E27FC236}">
                <a16:creationId xmlns:a16="http://schemas.microsoft.com/office/drawing/2014/main" xmlns="" id="{9C37F711-8ED1-40BD-A604-2A5837B9E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E65E57C1-5F9C-43E8-9FB8-2F4D6FA23D49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A42D75C6-4D4A-4F9B-A021-C41C4E0D1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5000"/>
              </a:lnSpc>
              <a:spcAft>
                <a:spcPts val="300"/>
              </a:spcAft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5000"/>
              </a:lnSpc>
              <a:spcAft>
                <a:spcPts val="3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5000"/>
              </a:lnSpc>
              <a:spcAft>
                <a:spcPts val="3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5000"/>
              </a:lnSpc>
              <a:spcAft>
                <a:spcPts val="30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B7C5EF8E-8963-4A6C-ADD1-D42235A74C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46FF4A8-9CA0-4E2D-969D-45B1915DE8C1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334170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3.jpg">
            <a:extLst>
              <a:ext uri="{FF2B5EF4-FFF2-40B4-BE49-F238E27FC236}">
                <a16:creationId xmlns:a16="http://schemas.microsoft.com/office/drawing/2014/main" xmlns="" id="{9C37F711-8ED1-40BD-A604-2A5837B9E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E65E57C1-5F9C-43E8-9FB8-2F4D6FA23D49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8A073AE1-6F46-4D8F-A6A1-A8FDA25BC2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5000"/>
              </a:lnSpc>
              <a:spcAft>
                <a:spcPts val="300"/>
              </a:spcAft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5000"/>
              </a:lnSpc>
              <a:spcAft>
                <a:spcPts val="3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5000"/>
              </a:lnSpc>
              <a:spcAft>
                <a:spcPts val="3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5000"/>
              </a:lnSpc>
              <a:spcAft>
                <a:spcPts val="300"/>
              </a:spcAft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xmlns="" id="{36A0EA7A-0909-4B7F-AD01-B656FBAADB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5BC0EEA-540B-4EC9-B1DC-48A0C2F575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48E80634-D8C3-40D0-9F9A-EE2834D0E9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xmlns="" id="{C15B01BB-60C6-4F02-9CAA-12ADA5CB34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0B1DFF9-1DAA-4324-BDFE-5D4CF2F6BE0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854198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l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4.jpg">
            <a:extLst>
              <a:ext uri="{FF2B5EF4-FFF2-40B4-BE49-F238E27FC236}">
                <a16:creationId xmlns:a16="http://schemas.microsoft.com/office/drawing/2014/main" xmlns="" id="{68476154-2EF0-4F03-B555-0F77E894D5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39A6C414-5FA0-4674-85F9-2FE48C69E7FF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xmlns="" id="{E97589EA-3895-41F7-BDAD-4BC68753F9C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9824CFA3-26EC-43B8-8196-53CFA82FB3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4EF5613-8FF3-4C65-AEB4-CCE178B76DFB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30331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l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718 OICA PowerPointTemplate_Slides4.jpg">
            <a:extLst>
              <a:ext uri="{FF2B5EF4-FFF2-40B4-BE49-F238E27FC236}">
                <a16:creationId xmlns:a16="http://schemas.microsoft.com/office/drawing/2014/main" xmlns="" id="{4C0B71C2-A40E-420D-A7E7-08876FB7F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56BEB90C-440A-4515-B96E-71F1A63CE46B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xmlns="" id="{53677AC5-7EE0-4027-9FE2-7606EE16D3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xmlns="" id="{ED0E757F-5469-43D2-903F-98B8307AF7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3CC57D7B-7098-4726-8A99-BDE39B3F26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xmlns="" id="{481E0155-A782-4388-9C24-A3895920A6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0F7A2D37-9A8B-447C-9C64-FAAF631560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8B025B8-766C-43B6-A99F-ECA2F0328CD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09447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718 OICA PowerPointTemplate_Slides5.jpg">
            <a:extLst>
              <a:ext uri="{FF2B5EF4-FFF2-40B4-BE49-F238E27FC236}">
                <a16:creationId xmlns:a16="http://schemas.microsoft.com/office/drawing/2014/main" xmlns="" id="{FB387C2A-8C70-4251-A6BF-BC951F079D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1E8AE02E-DF9B-43E3-BB68-38674FCAECF7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6603654A-4183-4FBF-BE96-5D5414B258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xmlns="" id="{ADDC6475-81C3-4336-8E64-FD172E5B12A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35C91D6-6546-45A1-9AC2-7A23447EA202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63543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6718 OICA PowerPointTemplate_Slides5.jpg">
            <a:extLst>
              <a:ext uri="{FF2B5EF4-FFF2-40B4-BE49-F238E27FC236}">
                <a16:creationId xmlns:a16="http://schemas.microsoft.com/office/drawing/2014/main" xmlns="" id="{389B2A3A-BB0C-44A0-9E20-82DFF91E52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79EB5F59-FAA2-4A96-8DFE-76F836BE9DA1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24" name="Text Placeholder 16">
            <a:extLst>
              <a:ext uri="{FF2B5EF4-FFF2-40B4-BE49-F238E27FC236}">
                <a16:creationId xmlns:a16="http://schemas.microsoft.com/office/drawing/2014/main" xmlns="" id="{15C95F20-AAF4-46FE-84CD-56ACE4369D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ext Placeholder 16">
            <a:extLst>
              <a:ext uri="{FF2B5EF4-FFF2-40B4-BE49-F238E27FC236}">
                <a16:creationId xmlns:a16="http://schemas.microsoft.com/office/drawing/2014/main" xmlns="" id="{A48DAD91-D0BA-4873-A318-BB5A5DD069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xmlns="" id="{6600A1D0-22AC-4C79-A536-7678434D21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xmlns="" id="{B6D7E356-6AFD-4A16-A7FF-2F99C74DCF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9B28D35A-B32C-4FEC-BAEC-B0D944346B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882BEB3-1E23-45FB-BB30-BFDA1A5CBC11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99508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6.jpg">
            <a:extLst>
              <a:ext uri="{FF2B5EF4-FFF2-40B4-BE49-F238E27FC236}">
                <a16:creationId xmlns:a16="http://schemas.microsoft.com/office/drawing/2014/main" xmlns="" id="{E30E7729-F8B7-47B7-82E3-0B05030035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4536402C-5664-403E-8F75-90B1FEAAD506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xmlns="" id="{2D2927BF-D57A-413B-A498-2F1F1BBB20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xmlns="" id="{882243AB-79D7-4611-B6D3-CFDBB8482C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24D2223-A56D-44E4-B366-39B43FB90E2A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00087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6.jpg">
            <a:extLst>
              <a:ext uri="{FF2B5EF4-FFF2-40B4-BE49-F238E27FC236}">
                <a16:creationId xmlns:a16="http://schemas.microsoft.com/office/drawing/2014/main" xmlns="" id="{D2035EFA-1346-405F-8585-4963AA8451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C67D5E94-A360-4DAB-B60E-CC6BBC352BEB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xmlns="" id="{17D5503C-0F77-4782-9EBA-B7A8DFEA63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E69F1DC2-04DC-41AD-B559-DCD7A4C74E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20C8219C-B4F1-483F-9091-8C4B8065F0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B97557B1-9C54-4B6E-B395-974749AA05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64752F4B-8F64-4865-9E0D-5F9C33504E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017B311-9010-4BCB-B724-6D8EF112D31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9057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EE2-2357-3147-8C08-1356744A47F1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8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7.jpg">
            <a:extLst>
              <a:ext uri="{FF2B5EF4-FFF2-40B4-BE49-F238E27FC236}">
                <a16:creationId xmlns:a16="http://schemas.microsoft.com/office/drawing/2014/main" xmlns="" id="{200CA6E0-CD9D-484A-AEA2-E78351D4FB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F792968D-D763-4F8A-BC86-D49C025FADD3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xmlns="" id="{1AEEC340-075D-4149-A39E-AD9DD9DA59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018494"/>
            <a:ext cx="8174114" cy="4164070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xmlns="" id="{AD452CDD-9829-49FD-8615-A1D95FACB9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2A4C3BC-096D-443E-954D-F8AF90A7D890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13060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718 OICA PowerPointTemplate_Slides7.jpg">
            <a:extLst>
              <a:ext uri="{FF2B5EF4-FFF2-40B4-BE49-F238E27FC236}">
                <a16:creationId xmlns:a16="http://schemas.microsoft.com/office/drawing/2014/main" xmlns="" id="{A1C968B6-C22A-4C56-9B06-4C8AF30DB2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1F372C5F-7162-4723-9DA8-3A5C995BCEE4}"/>
              </a:ext>
            </a:extLst>
          </p:cNvPr>
          <p:cNvSpPr txBox="1">
            <a:spLocks/>
          </p:cNvSpPr>
          <p:nvPr userDrawn="1"/>
        </p:nvSpPr>
        <p:spPr>
          <a:xfrm>
            <a:off x="8086380" y="6356351"/>
            <a:ext cx="4289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B5F8059-98FC-1A43-9662-EB01AC54423E}" type="slidenum">
              <a:rPr lang="en-US" sz="1200" smtClean="0"/>
              <a:pPr algn="r"/>
              <a:t>‹#›</a:t>
            </a:fld>
            <a:endParaRPr lang="en-US" sz="120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xmlns="" id="{8EE85ECB-D9EA-49AD-B3E2-84F06FF553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2467776"/>
            <a:ext cx="3872228" cy="3714786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CC4CF1A3-96CB-402F-BD0B-F9EF03ECE2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1322" y="2467776"/>
            <a:ext cx="3872228" cy="3714787"/>
          </a:xfrm>
          <a:prstGeom prst="rect">
            <a:avLst/>
          </a:prstGeom>
        </p:spPr>
        <p:txBody>
          <a:bodyPr/>
          <a:lstStyle>
            <a:lvl1pPr>
              <a:lnSpc>
                <a:spcPct val="125000"/>
              </a:lnSpc>
              <a:spcAft>
                <a:spcPts val="300"/>
              </a:spcAft>
              <a:defRPr sz="2400"/>
            </a:lvl1pPr>
            <a:lvl2pPr>
              <a:lnSpc>
                <a:spcPct val="125000"/>
              </a:lnSpc>
              <a:spcAft>
                <a:spcPts val="300"/>
              </a:spcAft>
              <a:defRPr sz="2200"/>
            </a:lvl2pPr>
            <a:lvl3pPr>
              <a:lnSpc>
                <a:spcPct val="125000"/>
              </a:lnSpc>
              <a:spcAft>
                <a:spcPts val="300"/>
              </a:spcAft>
              <a:defRPr sz="1800"/>
            </a:lvl3pPr>
            <a:lvl4pPr>
              <a:lnSpc>
                <a:spcPct val="125000"/>
              </a:lnSpc>
              <a:spcAft>
                <a:spcPts val="300"/>
              </a:spcAft>
              <a:defRPr sz="1600"/>
            </a:lvl4pPr>
            <a:lvl5pPr>
              <a:lnSpc>
                <a:spcPct val="125000"/>
              </a:lnSpc>
              <a:spcAft>
                <a:spcPts val="300"/>
              </a:spcAft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66A76B98-0FD4-457C-A4E4-A3238EDE7E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0538" y="1884362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73C6707A-16E3-4D3D-B46B-3228257897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1322" y="1883004"/>
            <a:ext cx="3871912" cy="40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xmlns="" id="{0D24FEB1-D8AE-415A-8F62-C63C4789A1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9250" y="461963"/>
            <a:ext cx="7524750" cy="128587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Heading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FAAC84E-53BE-4C00-B3C7-C12F701526B5}"/>
              </a:ext>
            </a:extLst>
          </p:cNvPr>
          <p:cNvSpPr txBox="1"/>
          <p:nvPr userDrawn="1"/>
        </p:nvSpPr>
        <p:spPr>
          <a:xfrm>
            <a:off x="490451" y="6453381"/>
            <a:ext cx="3729857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68017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B0C367-0611-694C-B2A6-2CFDD3790928}" type="datetime1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0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A12E-C588-7744-B348-EFEE3F03D3AC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88E77-3E28-AD4F-9045-742EE977E70A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64EAB-7FBA-6D46-98CF-1CE60F391ADA}" type="datetime1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99643-59CE-2D4C-A035-8A75222CCAE7}" type="datetime1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8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C367-0611-694C-B2A6-2CFDD3790928}" type="datetime1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47F9-6F60-B044-8549-B6578DE64AD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8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01AFA-0D39-8049-B260-7B62518CABE7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7DF0C-5C24-A746-9680-51829C968965}" type="datetime1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D279C-C57D-B545-9A26-5F4F3728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xmlns="" id="{6AE6C2C4-81FF-4C7E-84F6-C18FC658F42D}"/>
              </a:ext>
            </a:extLst>
          </p:cNvPr>
          <p:cNvSpPr txBox="1">
            <a:spLocks/>
          </p:cNvSpPr>
          <p:nvPr userDrawn="1"/>
        </p:nvSpPr>
        <p:spPr>
          <a:xfrm>
            <a:off x="1647057" y="500063"/>
            <a:ext cx="6868294" cy="125490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  <a:ea typeface="Arial" charset="0"/>
                <a:cs typeface="Arial" charset="0"/>
              </a:rPr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211587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30" r:id="rId2"/>
    <p:sldLayoutId id="2147483724" r:id="rId3"/>
    <p:sldLayoutId id="2147483725" r:id="rId4"/>
    <p:sldLayoutId id="2147483726" r:id="rId5"/>
    <p:sldLayoutId id="2147483727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2469"/>
            <a:ext cx="7772400" cy="1470025"/>
          </a:xfrm>
        </p:spPr>
        <p:txBody>
          <a:bodyPr/>
          <a:lstStyle/>
          <a:p>
            <a:r>
              <a:rPr lang="en-US">
                <a:latin typeface="Articulate Narrow" panose="02000506040000020004" pitchFamily="2" charset="0"/>
              </a:rPr>
              <a:t>Welcome!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xmlns="" id="{2EDC38A5-36FD-413D-8631-FBBDB7C866BB}"/>
              </a:ext>
            </a:extLst>
          </p:cNvPr>
          <p:cNvSpPr/>
          <p:nvPr/>
        </p:nvSpPr>
        <p:spPr>
          <a:xfrm>
            <a:off x="5046337" y="4188796"/>
            <a:ext cx="3728143" cy="1952421"/>
          </a:xfrm>
          <a:prstGeom prst="wedgeEllipseCallout">
            <a:avLst>
              <a:gd name="adj1" fmla="val -32573"/>
              <a:gd name="adj2" fmla="val 53736"/>
            </a:avLst>
          </a:prstGeom>
          <a:solidFill>
            <a:schemeClr val="tx2"/>
          </a:solidFill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Bahnschrift SemiBold Condensed"/>
              </a:rPr>
              <a:t>[insert warm up question here]</a:t>
            </a:r>
          </a:p>
        </p:txBody>
      </p:sp>
    </p:spTree>
    <p:extLst>
      <p:ext uri="{BB962C8B-B14F-4D97-AF65-F5344CB8AC3E}">
        <p14:creationId xmlns:p14="http://schemas.microsoft.com/office/powerpoint/2010/main" val="2605526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509DEC26-E7E4-41E3-BF37-46FB61CB4C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endParaRPr lang="en-US" dirty="0">
              <a:latin typeface="Arial"/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FF8439-9561-426B-BA69-D5B58C84A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Questions You Can Ask Providers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22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451266BE-05D9-4C59-B81F-4551A5FBCD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5798" y="1866874"/>
            <a:ext cx="8361019" cy="4207202"/>
          </a:xfrm>
        </p:spPr>
        <p:txBody>
          <a:bodyPr lIns="91440" tIns="45720" rIns="91440" bIns="45720" anchor="t"/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sz="2000" b="1" dirty="0">
                <a:cs typeface="Arial"/>
              </a:rPr>
              <a:t>YOU DESERVE:</a:t>
            </a:r>
          </a:p>
          <a:p>
            <a:pPr marL="514350" indent="-5143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000" dirty="0">
                <a:cs typeface="Arial"/>
              </a:rPr>
              <a:t>To be treated with respect.</a:t>
            </a:r>
          </a:p>
          <a:p>
            <a:pPr marL="514350" indent="-5143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000" dirty="0">
                <a:cs typeface="Arial"/>
              </a:rPr>
              <a:t>To receive accurate information.</a:t>
            </a:r>
          </a:p>
          <a:p>
            <a:pPr indent="-5143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000" dirty="0">
                <a:cs typeface="Arial"/>
              </a:rPr>
              <a:t>To choose your own method of protection to avoid pregnancy, HIV </a:t>
            </a:r>
            <a:r>
              <a:rPr lang="en-US" sz="2000" dirty="0" smtClean="0">
                <a:cs typeface="Arial"/>
              </a:rPr>
              <a:t>	and </a:t>
            </a:r>
            <a:r>
              <a:rPr lang="en-US" sz="2000" dirty="0">
                <a:cs typeface="Arial"/>
              </a:rPr>
              <a:t>STIs.</a:t>
            </a:r>
          </a:p>
          <a:p>
            <a:pPr indent="-5143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000" dirty="0">
                <a:cs typeface="Arial"/>
              </a:rPr>
              <a:t>To choose if, and when, you want to have a child.</a:t>
            </a:r>
          </a:p>
          <a:p>
            <a:pPr indent="-5143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000" dirty="0">
                <a:cs typeface="Arial"/>
              </a:rPr>
              <a:t>To receive confidential and private sexual health services.</a:t>
            </a:r>
          </a:p>
          <a:p>
            <a:pPr indent="-5143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000" dirty="0">
                <a:cs typeface="Arial"/>
              </a:rPr>
              <a:t>The opportunity to consent or refuse any procedure related to your </a:t>
            </a:r>
            <a:r>
              <a:rPr lang="en-US" sz="2000" dirty="0" smtClean="0">
                <a:cs typeface="Arial"/>
              </a:rPr>
              <a:t>	sexual </a:t>
            </a:r>
            <a:r>
              <a:rPr lang="en-US" sz="2000" dirty="0">
                <a:cs typeface="Arial"/>
              </a:rPr>
              <a:t>health.</a:t>
            </a:r>
          </a:p>
          <a:p>
            <a:pPr indent="-5143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000" dirty="0">
                <a:cs typeface="Arial"/>
              </a:rPr>
              <a:t>To know the results and meaning of all tests and examinations.</a:t>
            </a:r>
          </a:p>
          <a:p>
            <a:pPr indent="-5143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000" dirty="0">
                <a:cs typeface="Arial"/>
              </a:rPr>
              <a:t>To be able to see your records and have them explained to you.</a:t>
            </a:r>
          </a:p>
          <a:p>
            <a:pPr indent="-5143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r>
              <a:rPr lang="en-US" sz="2000" dirty="0">
                <a:cs typeface="Arial"/>
              </a:rPr>
              <a:t>To have a support person present when you are receiving sexual </a:t>
            </a:r>
            <a:r>
              <a:rPr lang="en-US" sz="2000" dirty="0" smtClean="0">
                <a:cs typeface="Arial"/>
              </a:rPr>
              <a:t>	health </a:t>
            </a:r>
            <a:r>
              <a:rPr lang="en-US" sz="2000" dirty="0">
                <a:cs typeface="Arial"/>
              </a:rPr>
              <a:t>care, if you choose.</a:t>
            </a:r>
          </a:p>
          <a:p>
            <a:pPr indent="-5143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AutoNum type="arabicPeriod"/>
            </a:pPr>
            <a:endParaRPr lang="en-US" sz="2000" dirty="0"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EF44B2B-7672-400E-BC44-0CF74E2FDE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 sz="3200">
                <a:latin typeface="Arial"/>
                <a:cs typeface="Arial"/>
              </a:rPr>
              <a:t>Handout 7B – Going to a Sexual Health Care Provider: Feeling Empowered!</a:t>
            </a:r>
            <a:endParaRPr lang="en-US" sz="32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2553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EA470870-6679-4E52-B67E-5B52F301A4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 sz="3200"/>
              <a:t>Handout 7C – Questions for a Sexual Health Care Provider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EE01E5-EFC5-4C2F-AB2D-D79EB3863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0452" y="1946608"/>
            <a:ext cx="8174114" cy="4235956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US" b="1" dirty="0">
                <a:cs typeface="Arial"/>
              </a:rPr>
              <a:t>Role Play</a:t>
            </a:r>
            <a:r>
              <a:rPr lang="en-US" dirty="0">
                <a:cs typeface="Arial"/>
              </a:rPr>
              <a:t>: Keisha or Jamie</a:t>
            </a:r>
            <a:br>
              <a:rPr lang="en-US" dirty="0">
                <a:cs typeface="Arial"/>
              </a:rPr>
            </a:br>
            <a:r>
              <a:rPr lang="en-US" sz="2000" b="1" dirty="0">
                <a:cs typeface="Arial"/>
              </a:rPr>
              <a:t>To practice calling a clinic and deciding whether to schedule an appointment!</a:t>
            </a:r>
            <a:endParaRPr lang="en-US" dirty="0"/>
          </a:p>
          <a:p>
            <a:pPr marL="0" indent="0">
              <a:buNone/>
            </a:pP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985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40D6FDC-7817-4119-9365-B7DE9FFE9A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0" indent="0" algn="ctr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algn="ctr">
              <a:buNone/>
            </a:pPr>
            <a:r>
              <a:rPr lang="en-US" dirty="0">
                <a:ea typeface="+mn-lt"/>
                <a:cs typeface="+mn-lt"/>
              </a:rPr>
              <a:t>Please go to: </a:t>
            </a:r>
            <a:endParaRPr lang="en-US" dirty="0"/>
          </a:p>
          <a:p>
            <a:pPr marL="0" indent="0" algn="ctr">
              <a:buNone/>
            </a:pPr>
            <a:r>
              <a:rPr lang="en-US" dirty="0">
                <a:ea typeface="+mn-lt"/>
                <a:cs typeface="+mn-lt"/>
              </a:rPr>
              <a:t/>
            </a:r>
            <a:br>
              <a:rPr lang="en-US" dirty="0">
                <a:ea typeface="+mn-lt"/>
                <a:cs typeface="+mn-lt"/>
              </a:rPr>
            </a:br>
            <a:r>
              <a:rPr lang="en-US" dirty="0" smtClean="0">
                <a:ea typeface="+mn-lt"/>
                <a:cs typeface="+mn-lt"/>
              </a:rPr>
              <a:t>[insert link here]</a:t>
            </a:r>
            <a:endParaRPr lang="en-US" dirty="0">
              <a:cs typeface="Arial" panose="020B0604020202020204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3E38922-2F0E-4765-B4CE-A2C0C9A8B0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Anonymous Questions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27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EF44B2B-7672-400E-BC44-0CF74E2FDE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Resources </a:t>
            </a:r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6013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B445DDD0-5324-4379-918A-C7B6ABB4A9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 sz="3200">
                <a:latin typeface="Arial"/>
                <a:cs typeface="Arial"/>
              </a:rPr>
              <a:t>Making </a:t>
            </a:r>
            <a:r>
              <a:rPr lang="en-US" sz="3200" smtClean="0">
                <a:latin typeface="Arial"/>
                <a:cs typeface="Arial"/>
              </a:rPr>
              <a:t>Choices </a:t>
            </a:r>
            <a:r>
              <a:rPr lang="en-US" sz="3200" dirty="0">
                <a:latin typeface="Arial"/>
                <a:cs typeface="Arial"/>
              </a:rPr>
              <a:t>That Fit Your Life</a:t>
            </a:r>
          </a:p>
          <a:p>
            <a:pPr lvl="1"/>
            <a:r>
              <a:rPr lang="en-US" sz="2800" dirty="0">
                <a:latin typeface="Arial"/>
                <a:cs typeface="Arial"/>
              </a:rPr>
              <a:t>Decision-Making Scenarios</a:t>
            </a:r>
            <a:endParaRPr lang="en-US" sz="2800" dirty="0"/>
          </a:p>
          <a:p>
            <a:pPr lvl="1"/>
            <a:r>
              <a:rPr lang="en-US" sz="2800" dirty="0">
                <a:latin typeface="Arial"/>
                <a:cs typeface="Arial"/>
              </a:rPr>
              <a:t>Going for My Goals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FE4220C-5067-4A73-9FB7-D4DFD7E04D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Next Time!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61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BB88539-E527-4942-B291-A54BDB40F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16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FCF6E48-E31D-4A2D-AB9F-DB2096E8B4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117" t="19836" r="18349" b="17541"/>
          <a:stretch/>
        </p:blipFill>
        <p:spPr>
          <a:xfrm>
            <a:off x="1408591" y="0"/>
            <a:ext cx="604865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542B9E7-9BA0-4D67-B442-84C333604CEC}"/>
              </a:ext>
            </a:extLst>
          </p:cNvPr>
          <p:cNvSpPr txBox="1"/>
          <p:nvPr/>
        </p:nvSpPr>
        <p:spPr>
          <a:xfrm>
            <a:off x="186431" y="150920"/>
            <a:ext cx="306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Condensed" panose="020B0502040204020203" pitchFamily="34" charset="0"/>
              </a:rPr>
              <a:t>Session Wrap-Up Option 7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8199308D-0ADD-4419-B552-15594C05A415}"/>
              </a:ext>
            </a:extLst>
          </p:cNvPr>
          <p:cNvCxnSpPr>
            <a:cxnSpLocks/>
          </p:cNvCxnSpPr>
          <p:nvPr/>
        </p:nvCxnSpPr>
        <p:spPr>
          <a:xfrm>
            <a:off x="186431" y="2823099"/>
            <a:ext cx="887767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D2B7B697-6577-4D81-BF24-BA4AADC85721}"/>
              </a:ext>
            </a:extLst>
          </p:cNvPr>
          <p:cNvCxnSpPr>
            <a:cxnSpLocks/>
          </p:cNvCxnSpPr>
          <p:nvPr/>
        </p:nvCxnSpPr>
        <p:spPr>
          <a:xfrm>
            <a:off x="186431" y="4662257"/>
            <a:ext cx="887767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879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972AF1BB-2A16-41FA-A2AE-105B979CC7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>
                <a:ea typeface="+mn-lt"/>
                <a:cs typeface="+mn-lt"/>
              </a:rPr>
              <a:t>What do you remember that we did in our last class?</a:t>
            </a:r>
          </a:p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>
                <a:ea typeface="+mn-lt"/>
                <a:cs typeface="+mn-lt"/>
              </a:rPr>
              <a:t>Let's answer the anonymous questions!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93A7EE0-B2DB-49A1-9FFD-34B93B19FF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Review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0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FF8439-9561-426B-BA69-D5B58C84A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Group Agreements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50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EA470870-6679-4E52-B67E-5B52F301A4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/>
              <a:t>Today: Using Resources to Support Your Choices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EE01E5-EFC5-4C2F-AB2D-D79EB3863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457200" indent="-457200">
              <a:buAutoNum type="arabicPeriod"/>
            </a:pPr>
            <a:r>
              <a:rPr lang="en-US">
                <a:cs typeface="Arial"/>
              </a:rPr>
              <a:t>Review of Your "Finding Adult Resources" Interviews</a:t>
            </a:r>
          </a:p>
          <a:p>
            <a:pPr marL="457200" indent="-457200">
              <a:buAutoNum type="arabicPeriod"/>
            </a:pPr>
            <a:r>
              <a:rPr lang="en-US">
                <a:cs typeface="Arial"/>
              </a:rPr>
              <a:t>Sexual Health Care Providers: What Can They Do For You?</a:t>
            </a:r>
          </a:p>
          <a:p>
            <a:pPr marL="457200" indent="-457200">
              <a:buAutoNum type="arabicPeriod"/>
            </a:pPr>
            <a:r>
              <a:rPr lang="en-US">
                <a:cs typeface="Arial"/>
              </a:rPr>
              <a:t>Going to A Sexual Health Care Provider: Feeling Empowered!</a:t>
            </a:r>
          </a:p>
          <a:p>
            <a:pPr marL="457200" indent="-457200">
              <a:buAutoNum type="arabicPeriod"/>
            </a:pPr>
            <a:r>
              <a:rPr lang="en-US">
                <a:cs typeface="Arial"/>
              </a:rPr>
              <a:t>Questions for a Sexual Health Care Provider</a:t>
            </a:r>
          </a:p>
        </p:txBody>
      </p:sp>
    </p:spTree>
    <p:extLst>
      <p:ext uri="{BB962C8B-B14F-4D97-AF65-F5344CB8AC3E}">
        <p14:creationId xmlns:p14="http://schemas.microsoft.com/office/powerpoint/2010/main" val="687861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451266BE-05D9-4C59-B81F-4551A5FBCD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2703" y="1996270"/>
            <a:ext cx="8174114" cy="4077806"/>
          </a:xfrm>
        </p:spPr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800">
                <a:cs typeface="Arial"/>
              </a:rPr>
              <a:t>Let's share the answers that you received from the adults you interviewed!</a:t>
            </a:r>
          </a:p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endParaRPr lang="en-US" sz="2800">
              <a:cs typeface="Arial"/>
            </a:endParaRPr>
          </a:p>
          <a:p>
            <a:pPr lvl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600" i="1">
                <a:cs typeface="Arial"/>
              </a:rPr>
              <a:t>What did you learn from your interview?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600" i="1">
                <a:cs typeface="Arial"/>
              </a:rPr>
              <a:t>Why did you choose to interview the person you did?</a:t>
            </a:r>
          </a:p>
          <a:p>
            <a:pPr lvl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600" i="1">
                <a:cs typeface="Arial"/>
              </a:rPr>
              <a:t>Did anyone have a challenging experience?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4EF44B2B-7672-400E-BC44-0CF74E2FDE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Finding Adult Resources 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441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509DEC26-E7E4-41E3-BF37-46FB61CB4C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3400">
                <a:latin typeface="Arial"/>
                <a:cs typeface="Arial"/>
              </a:rPr>
              <a:t>A </a:t>
            </a:r>
            <a:r>
              <a:rPr lang="en-US" sz="3400" b="1" u="sng">
                <a:latin typeface="Arial"/>
                <a:cs typeface="Arial"/>
              </a:rPr>
              <a:t>sexual health care</a:t>
            </a:r>
            <a:r>
              <a:rPr lang="en-US" sz="3400">
                <a:latin typeface="Arial"/>
                <a:cs typeface="Arial"/>
              </a:rPr>
              <a:t> provider is any place that provides birth control and other sexual health services (exams, testing, treatment, etc.). 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FF8439-9561-426B-BA69-D5B58C84A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Sexual Health Care Providers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688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EA470870-6679-4E52-B67E-5B52F301A4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 sz="3200"/>
              <a:t>Worksheet 7A – Sexual Health Care Providers: What Can They Do For You?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EE01E5-EFC5-4C2F-AB2D-D79EB3863C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 marL="457200" indent="-457200">
              <a:buAutoNum type="arabicPeriod"/>
            </a:pP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7864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509DEC26-E7E4-41E3-BF37-46FB61CB4C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</a:pPr>
            <a:endParaRPr lang="en-US" sz="3200" dirty="0">
              <a:latin typeface="Arial"/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FF8439-9561-426B-BA69-D5B58C84A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ctr"/>
          <a:lstStyle/>
          <a:p>
            <a:r>
              <a:rPr lang="en-US">
                <a:latin typeface="Arial"/>
                <a:cs typeface="Arial"/>
              </a:rPr>
              <a:t>How can you tell if a sexual health care provider is youth friendly?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01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6718 OICA PowerPointTemplate_Slides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068" y="744483"/>
            <a:ext cx="7438172" cy="787017"/>
          </a:xfrm>
        </p:spPr>
        <p:txBody>
          <a:bodyPr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  <a:latin typeface="Bahnschrift Condensed"/>
              </a:rPr>
              <a:t>Youth Friendly Providers</a:t>
            </a:r>
            <a:endParaRPr lang="en-US">
              <a:solidFill>
                <a:srgbClr val="FFFFFF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44414"/>
            <a:ext cx="8229600" cy="41817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Arial"/>
              </a:rPr>
              <a:t>A </a:t>
            </a:r>
            <a:r>
              <a:rPr lang="en-US" b="1" u="sng">
                <a:cs typeface="Arial"/>
              </a:rPr>
              <a:t>youth-friendly</a:t>
            </a:r>
            <a:r>
              <a:rPr lang="en-US">
                <a:cs typeface="Arial"/>
              </a:rPr>
              <a:t> provider ensures confidentiality, has flexible hours and affordable fees, and offers a range of services, among other things!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0D67-8AB8-F948-9602-A9CDF12AC721}" type="datetime1">
              <a:rPr lang="en-US" smtClean="0"/>
              <a:t>2/3/2021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D279C-C57D-B545-9A26-5F4F3728DA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644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Power Through Choices">
      <a:dk1>
        <a:srgbClr val="333334"/>
      </a:dk1>
      <a:lt1>
        <a:sysClr val="window" lastClr="FFFFFF"/>
      </a:lt1>
      <a:dk2>
        <a:srgbClr val="83AA2F"/>
      </a:dk2>
      <a:lt2>
        <a:srgbClr val="9AC92B"/>
      </a:lt2>
      <a:accent1>
        <a:srgbClr val="9AC92B"/>
      </a:accent1>
      <a:accent2>
        <a:srgbClr val="814F9B"/>
      </a:accent2>
      <a:accent3>
        <a:srgbClr val="3EA1A0"/>
      </a:accent3>
      <a:accent4>
        <a:srgbClr val="B52934"/>
      </a:accent4>
      <a:accent5>
        <a:srgbClr val="E7C215"/>
      </a:accent5>
      <a:accent6>
        <a:srgbClr val="2178A7"/>
      </a:accent6>
      <a:hlink>
        <a:srgbClr val="E8411C"/>
      </a:hlink>
      <a:folHlink>
        <a:srgbClr val="83AA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16718 OICA PowerPointTemplate</Template>
  <TotalTime>4</TotalTime>
  <Words>265</Words>
  <Application>Microsoft Office PowerPoint</Application>
  <PresentationFormat>On-screen Show (4:3)</PresentationFormat>
  <Paragraphs>54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Articulate Narrow</vt:lpstr>
      <vt:lpstr>Bahnschrift Condensed</vt:lpstr>
      <vt:lpstr>Bahnschrift SemiBold Condensed</vt:lpstr>
      <vt:lpstr>Calibri</vt:lpstr>
      <vt:lpstr>Roboto</vt:lpstr>
      <vt:lpstr>Office Theme</vt:lpstr>
      <vt:lpstr>Office Theme</vt:lpstr>
      <vt:lpstr>Welcome!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Youth Friendly Providers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Bowman</dc:creator>
  <cp:lastModifiedBy>Valerie Sedivy</cp:lastModifiedBy>
  <cp:revision>126</cp:revision>
  <dcterms:created xsi:type="dcterms:W3CDTF">2017-09-11T15:47:07Z</dcterms:created>
  <dcterms:modified xsi:type="dcterms:W3CDTF">2021-02-03T22:24:45Z</dcterms:modified>
</cp:coreProperties>
</file>